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Ubuntu"/>
      <p:regular r:id="rId34"/>
      <p:bold r:id="rId35"/>
      <p:italic r:id="rId36"/>
      <p:boldItalic r:id="rId37"/>
    </p:embeddedFont>
    <p:embeddedFont>
      <p:font typeface="Nuni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5.xml"/><Relationship Id="rId41" Type="http://schemas.openxmlformats.org/officeDocument/2006/relationships/font" Target="fonts/Nuni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Ubuntu-bold.fntdata"/><Relationship Id="rId12" Type="http://schemas.openxmlformats.org/officeDocument/2006/relationships/slide" Target="slides/slide7.xml"/><Relationship Id="rId34" Type="http://schemas.openxmlformats.org/officeDocument/2006/relationships/font" Target="fonts/Ubuntu-regular.fntdata"/><Relationship Id="rId15" Type="http://schemas.openxmlformats.org/officeDocument/2006/relationships/slide" Target="slides/slide10.xml"/><Relationship Id="rId37" Type="http://schemas.openxmlformats.org/officeDocument/2006/relationships/font" Target="fonts/Ubuntu-boldItalic.fntdata"/><Relationship Id="rId14" Type="http://schemas.openxmlformats.org/officeDocument/2006/relationships/slide" Target="slides/slide9.xml"/><Relationship Id="rId36" Type="http://schemas.openxmlformats.org/officeDocument/2006/relationships/font" Target="fonts/Ubuntu-italic.fntdata"/><Relationship Id="rId17" Type="http://schemas.openxmlformats.org/officeDocument/2006/relationships/slide" Target="slides/slide12.xml"/><Relationship Id="rId39" Type="http://schemas.openxmlformats.org/officeDocument/2006/relationships/font" Target="fonts/Nunito-bold.fntdata"/><Relationship Id="rId16" Type="http://schemas.openxmlformats.org/officeDocument/2006/relationships/slide" Target="slides/slide11.xml"/><Relationship Id="rId38" Type="http://schemas.openxmlformats.org/officeDocument/2006/relationships/font" Target="fonts/Nuni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3999377a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3999377a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79317bd4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79317bd4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79317bd4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79317bd4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79317bd4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79317bd4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79317bd4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79317bd4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79317bd4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79317bd4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79317bd4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79317bd4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af232b0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af232b0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79317bd4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79317bd4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79317bd4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79317bd4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79317bd4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79317bd4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8629fc3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8629fc3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79317bd4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79317bd4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79317bd4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79317bd4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af232b0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af232b0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79317bd4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79317bd4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79317bd4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379317bd4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f3999377a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f3999377a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79317bd4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79317bd4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79317bd4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379317bd4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3999377a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3999377a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77113e3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77113e3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8629fc35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8629fc35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79317bd4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79317bd4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79317bd4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79317bd4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79317bd4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79317bd4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79317bd4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79317bd4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79317bd4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79317bd4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595300" y="4841898"/>
            <a:ext cx="548700" cy="301500"/>
          </a:xfrm>
          <a:prstGeom prst="rect">
            <a:avLst/>
          </a:prstGeom>
        </p:spPr>
        <p:txBody>
          <a:bodyPr anchorCtr="0" anchor="ctr" bIns="91425" lIns="91425" spcFirstLastPara="1" rIns="91425" wrap="square" tIns="91425">
            <a:normAutofit lnSpcReduction="20000"/>
          </a:bodyPr>
          <a:lstStyle>
            <a:lvl1pPr lvl="0" algn="ctr">
              <a:lnSpc>
                <a:spcPct val="80000"/>
              </a:lnSpc>
              <a:buNone/>
              <a:defRPr sz="1225">
                <a:solidFill>
                  <a:schemeClr val="lt1"/>
                </a:solidFill>
                <a:latin typeface="Nunito"/>
                <a:ea typeface="Nunito"/>
                <a:cs typeface="Nunito"/>
                <a:sym typeface="Nunito"/>
              </a:defRPr>
            </a:lvl1pPr>
            <a:lvl2pPr lvl="1" algn="ctr">
              <a:lnSpc>
                <a:spcPct val="80000"/>
              </a:lnSpc>
              <a:buNone/>
              <a:defRPr sz="1225">
                <a:solidFill>
                  <a:schemeClr val="lt1"/>
                </a:solidFill>
                <a:latin typeface="Nunito"/>
                <a:ea typeface="Nunito"/>
                <a:cs typeface="Nunito"/>
                <a:sym typeface="Nunito"/>
              </a:defRPr>
            </a:lvl2pPr>
            <a:lvl3pPr lvl="2" algn="ctr">
              <a:lnSpc>
                <a:spcPct val="80000"/>
              </a:lnSpc>
              <a:buNone/>
              <a:defRPr sz="1225">
                <a:solidFill>
                  <a:schemeClr val="lt1"/>
                </a:solidFill>
                <a:latin typeface="Nunito"/>
                <a:ea typeface="Nunito"/>
                <a:cs typeface="Nunito"/>
                <a:sym typeface="Nunito"/>
              </a:defRPr>
            </a:lvl3pPr>
            <a:lvl4pPr lvl="3" algn="ctr">
              <a:lnSpc>
                <a:spcPct val="80000"/>
              </a:lnSpc>
              <a:buNone/>
              <a:defRPr sz="1225">
                <a:solidFill>
                  <a:schemeClr val="lt1"/>
                </a:solidFill>
                <a:latin typeface="Nunito"/>
                <a:ea typeface="Nunito"/>
                <a:cs typeface="Nunito"/>
                <a:sym typeface="Nunito"/>
              </a:defRPr>
            </a:lvl4pPr>
            <a:lvl5pPr lvl="4" algn="ctr">
              <a:lnSpc>
                <a:spcPct val="80000"/>
              </a:lnSpc>
              <a:buNone/>
              <a:defRPr sz="1225">
                <a:solidFill>
                  <a:schemeClr val="lt1"/>
                </a:solidFill>
                <a:latin typeface="Nunito"/>
                <a:ea typeface="Nunito"/>
                <a:cs typeface="Nunito"/>
                <a:sym typeface="Nunito"/>
              </a:defRPr>
            </a:lvl5pPr>
            <a:lvl6pPr lvl="5" algn="ctr">
              <a:lnSpc>
                <a:spcPct val="80000"/>
              </a:lnSpc>
              <a:buNone/>
              <a:defRPr sz="1225">
                <a:solidFill>
                  <a:schemeClr val="lt1"/>
                </a:solidFill>
                <a:latin typeface="Nunito"/>
                <a:ea typeface="Nunito"/>
                <a:cs typeface="Nunito"/>
                <a:sym typeface="Nunito"/>
              </a:defRPr>
            </a:lvl6pPr>
            <a:lvl7pPr lvl="6" algn="ctr">
              <a:lnSpc>
                <a:spcPct val="80000"/>
              </a:lnSpc>
              <a:buNone/>
              <a:defRPr sz="1225">
                <a:solidFill>
                  <a:schemeClr val="lt1"/>
                </a:solidFill>
                <a:latin typeface="Nunito"/>
                <a:ea typeface="Nunito"/>
                <a:cs typeface="Nunito"/>
                <a:sym typeface="Nunito"/>
              </a:defRPr>
            </a:lvl7pPr>
            <a:lvl8pPr lvl="7" algn="ctr">
              <a:lnSpc>
                <a:spcPct val="80000"/>
              </a:lnSpc>
              <a:buNone/>
              <a:defRPr sz="1225">
                <a:solidFill>
                  <a:schemeClr val="lt1"/>
                </a:solidFill>
                <a:latin typeface="Nunito"/>
                <a:ea typeface="Nunito"/>
                <a:cs typeface="Nunito"/>
                <a:sym typeface="Nunito"/>
              </a:defRPr>
            </a:lvl8pPr>
            <a:lvl9pPr lvl="8" algn="ctr">
              <a:lnSpc>
                <a:spcPct val="80000"/>
              </a:lnSpc>
              <a:buNone/>
              <a:defRPr sz="1225">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8.png"/><Relationship Id="rId10" Type="http://schemas.openxmlformats.org/officeDocument/2006/relationships/image" Target="../media/image7.png"/><Relationship Id="rId9" Type="http://schemas.openxmlformats.org/officeDocument/2006/relationships/image" Target="../media/image2.png"/><Relationship Id="rId5" Type="http://schemas.openxmlformats.org/officeDocument/2006/relationships/hyperlink" Target="https://www.linkedin.com/in/yoellopez/" TargetMode="External"/><Relationship Id="rId6" Type="http://schemas.openxmlformats.org/officeDocument/2006/relationships/image" Target="../media/image1.png"/><Relationship Id="rId7" Type="http://schemas.openxmlformats.org/officeDocument/2006/relationships/hyperlink" Target="https://www.linkedin.com/in/camilo-leonel-amadio-4a7611152/" TargetMode="External"/><Relationship Id="rId8"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towardsdatascience.com/ensemble-methods-bagging-boosting-and-stacking-c9214a10a205" TargetMode="External"/><Relationship Id="rId4" Type="http://schemas.openxmlformats.org/officeDocument/2006/relationships/hyperlink" Target="https://towardsdatascience.com/understanding-random-forest-58381e0602d2" TargetMode="External"/><Relationship Id="rId5" Type="http://schemas.openxmlformats.org/officeDocument/2006/relationships/hyperlink" Target="https://medium.com/soldai/ensamble-de-clasificadores-usando-adaboost-50bc2ca47640" TargetMode="External"/><Relationship Id="rId6" Type="http://schemas.openxmlformats.org/officeDocument/2006/relationships/hyperlink" Target="https://machinelearningmastery.com/gentle-introduction-xgboost-applied-machine-learn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scikit-learn.org/stable/modules/grid_search.html#grid-search" TargetMode="External"/><Relationship Id="rId4" Type="http://schemas.openxmlformats.org/officeDocument/2006/relationships/hyperlink" Target="https://jakevdp.github.io/PythonDataScienceHandbook/05.03-hyperparameters-and-model-validation.html" TargetMode="External"/><Relationship Id="rId5" Type="http://schemas.openxmlformats.org/officeDocument/2006/relationships/hyperlink" Target="https://towardsdatascience.com/hyperparameters-optimization-526348bb8e2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www.linkedin.com/in/yoellopez/" TargetMode="External"/><Relationship Id="rId7" Type="http://schemas.openxmlformats.org/officeDocument/2006/relationships/hyperlink" Target="https://www.linkedin.com/in/camilo-leonel-amadio-4a7611152/" TargetMode="External"/><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14000"/>
          </a:blip>
          <a:srcRect b="12916" l="1073" r="2243" t="6955"/>
          <a:stretch/>
        </p:blipFill>
        <p:spPr>
          <a:xfrm>
            <a:off x="7850" y="0"/>
            <a:ext cx="9144001" cy="2825700"/>
          </a:xfrm>
          <a:prstGeom prst="rect">
            <a:avLst/>
          </a:prstGeom>
          <a:noFill/>
          <a:ln>
            <a:noFill/>
          </a:ln>
        </p:spPr>
      </p:pic>
      <p:sp>
        <p:nvSpPr>
          <p:cNvPr id="55" name="Google Shape;55;p13"/>
          <p:cNvSpPr/>
          <p:nvPr/>
        </p:nvSpPr>
        <p:spPr>
          <a:xfrm>
            <a:off x="0" y="2825700"/>
            <a:ext cx="9144000" cy="2317800"/>
          </a:xfrm>
          <a:prstGeom prst="rect">
            <a:avLst/>
          </a:prstGeom>
          <a:solidFill>
            <a:srgbClr val="3E0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311700" y="381000"/>
            <a:ext cx="8520600" cy="1771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419">
                <a:solidFill>
                  <a:srgbClr val="3E0D61"/>
                </a:solidFill>
                <a:latin typeface="Ubuntu"/>
                <a:ea typeface="Ubuntu"/>
                <a:cs typeface="Ubuntu"/>
                <a:sym typeface="Ubuntu"/>
              </a:rPr>
              <a:t>Aprendizaje de Máquina II</a:t>
            </a:r>
            <a:endParaRPr b="1">
              <a:solidFill>
                <a:srgbClr val="3E0D61"/>
              </a:solidFill>
              <a:latin typeface="Ubuntu"/>
              <a:ea typeface="Ubuntu"/>
              <a:cs typeface="Ubuntu"/>
              <a:sym typeface="Ubuntu"/>
            </a:endParaRPr>
          </a:p>
        </p:txBody>
      </p:sp>
      <p:sp>
        <p:nvSpPr>
          <p:cNvPr id="57" name="Google Shape;57;p13"/>
          <p:cNvSpPr txBox="1"/>
          <p:nvPr>
            <p:ph idx="1" type="subTitle"/>
          </p:nvPr>
        </p:nvSpPr>
        <p:spPr>
          <a:xfrm>
            <a:off x="1845463" y="3233025"/>
            <a:ext cx="2862000" cy="59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1900">
                <a:solidFill>
                  <a:schemeClr val="lt1"/>
                </a:solidFill>
                <a:latin typeface="Nunito"/>
                <a:ea typeface="Nunito"/>
                <a:cs typeface="Nunito"/>
                <a:sym typeface="Nunito"/>
              </a:rPr>
              <a:t>Ing. Yoel Lopez</a:t>
            </a:r>
            <a:endParaRPr sz="1900">
              <a:solidFill>
                <a:schemeClr val="lt1"/>
              </a:solidFill>
              <a:latin typeface="Nunito"/>
              <a:ea typeface="Nunito"/>
              <a:cs typeface="Nunito"/>
              <a:sym typeface="Nunito"/>
            </a:endParaRPr>
          </a:p>
        </p:txBody>
      </p:sp>
      <p:sp>
        <p:nvSpPr>
          <p:cNvPr id="58" name="Google Shape;58;p13"/>
          <p:cNvSpPr txBox="1"/>
          <p:nvPr/>
        </p:nvSpPr>
        <p:spPr>
          <a:xfrm>
            <a:off x="2467350" y="2152200"/>
            <a:ext cx="42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s-419">
                <a:solidFill>
                  <a:srgbClr val="E52384"/>
                </a:solidFill>
                <a:latin typeface="Nunito"/>
                <a:ea typeface="Nunito"/>
                <a:cs typeface="Nunito"/>
                <a:sym typeface="Nunito"/>
              </a:rPr>
              <a:t>Clase 1</a:t>
            </a:r>
            <a:endParaRPr b="1" i="1">
              <a:solidFill>
                <a:srgbClr val="E52384"/>
              </a:solidFill>
              <a:latin typeface="Nunito"/>
              <a:ea typeface="Nunito"/>
              <a:cs typeface="Nunito"/>
              <a:sym typeface="Nunito"/>
            </a:endParaRPr>
          </a:p>
        </p:txBody>
      </p:sp>
      <p:pic>
        <p:nvPicPr>
          <p:cNvPr id="59" name="Google Shape;59;p13"/>
          <p:cNvPicPr preferRelativeResize="0"/>
          <p:nvPr/>
        </p:nvPicPr>
        <p:blipFill>
          <a:blip r:embed="rId4">
            <a:alphaModFix/>
          </a:blip>
          <a:stretch>
            <a:fillRect/>
          </a:stretch>
        </p:blipFill>
        <p:spPr>
          <a:xfrm>
            <a:off x="1178550" y="3147825"/>
            <a:ext cx="592200" cy="592200"/>
          </a:xfrm>
          <a:prstGeom prst="ellipse">
            <a:avLst/>
          </a:prstGeom>
          <a:noFill/>
          <a:ln cap="flat" cmpd="sng" w="19050">
            <a:solidFill>
              <a:schemeClr val="lt1"/>
            </a:solidFill>
            <a:prstDash val="solid"/>
            <a:round/>
            <a:headEnd len="sm" w="sm" type="none"/>
            <a:tailEnd len="sm" w="sm" type="none"/>
          </a:ln>
        </p:spPr>
      </p:pic>
      <p:sp>
        <p:nvSpPr>
          <p:cNvPr id="60" name="Google Shape;60;p13"/>
          <p:cNvSpPr txBox="1"/>
          <p:nvPr/>
        </p:nvSpPr>
        <p:spPr>
          <a:xfrm>
            <a:off x="4782300" y="3329025"/>
            <a:ext cx="27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u="sng">
                <a:solidFill>
                  <a:srgbClr val="E52384"/>
                </a:solidFill>
                <a:latin typeface="Nunito"/>
                <a:ea typeface="Nunito"/>
                <a:cs typeface="Nunito"/>
                <a:sym typeface="Nunito"/>
                <a:hlinkClick r:id="rId5">
                  <a:extLst>
                    <a:ext uri="{A12FA001-AC4F-418D-AE19-62706E023703}">
                      <ahyp:hlinkClr val="tx"/>
                    </a:ext>
                  </a:extLst>
                </a:hlinkClick>
              </a:rPr>
              <a:t>Follow me on LinkedIn!</a:t>
            </a:r>
            <a:endParaRPr>
              <a:solidFill>
                <a:srgbClr val="E52384"/>
              </a:solidFill>
              <a:latin typeface="Nunito"/>
              <a:ea typeface="Nunito"/>
              <a:cs typeface="Nunito"/>
              <a:sym typeface="Nunito"/>
            </a:endParaRPr>
          </a:p>
        </p:txBody>
      </p:sp>
      <p:pic>
        <p:nvPicPr>
          <p:cNvPr id="61" name="Google Shape;61;p13"/>
          <p:cNvPicPr preferRelativeResize="0"/>
          <p:nvPr/>
        </p:nvPicPr>
        <p:blipFill>
          <a:blip r:embed="rId6">
            <a:alphaModFix/>
          </a:blip>
          <a:stretch>
            <a:fillRect/>
          </a:stretch>
        </p:blipFill>
        <p:spPr>
          <a:xfrm>
            <a:off x="2652700" y="4572000"/>
            <a:ext cx="3838575" cy="9525"/>
          </a:xfrm>
          <a:prstGeom prst="rect">
            <a:avLst/>
          </a:prstGeom>
          <a:noFill/>
          <a:ln>
            <a:noFill/>
          </a:ln>
        </p:spPr>
      </p:pic>
      <p:sp>
        <p:nvSpPr>
          <p:cNvPr id="62" name="Google Shape;62;p13"/>
          <p:cNvSpPr txBox="1"/>
          <p:nvPr>
            <p:ph idx="1" type="subTitle"/>
          </p:nvPr>
        </p:nvSpPr>
        <p:spPr>
          <a:xfrm>
            <a:off x="1845477" y="3806513"/>
            <a:ext cx="3209400" cy="59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1900">
                <a:solidFill>
                  <a:schemeClr val="lt1"/>
                </a:solidFill>
                <a:latin typeface="Nunito"/>
                <a:ea typeface="Nunito"/>
                <a:cs typeface="Nunito"/>
                <a:sym typeface="Nunito"/>
              </a:rPr>
              <a:t>Lic. </a:t>
            </a:r>
            <a:r>
              <a:rPr lang="es-419" sz="1900">
                <a:solidFill>
                  <a:schemeClr val="lt1"/>
                </a:solidFill>
                <a:latin typeface="Nunito"/>
                <a:ea typeface="Nunito"/>
                <a:cs typeface="Nunito"/>
                <a:sym typeface="Nunito"/>
              </a:rPr>
              <a:t>Camilo Leonel Amadio</a:t>
            </a:r>
            <a:endParaRPr sz="1900">
              <a:solidFill>
                <a:schemeClr val="lt1"/>
              </a:solidFill>
              <a:latin typeface="Nunito"/>
              <a:ea typeface="Nunito"/>
              <a:cs typeface="Nunito"/>
              <a:sym typeface="Nunito"/>
            </a:endParaRPr>
          </a:p>
        </p:txBody>
      </p:sp>
      <p:sp>
        <p:nvSpPr>
          <p:cNvPr id="63" name="Google Shape;63;p13"/>
          <p:cNvSpPr txBox="1"/>
          <p:nvPr/>
        </p:nvSpPr>
        <p:spPr>
          <a:xfrm>
            <a:off x="4782300" y="3902500"/>
            <a:ext cx="27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u="sng">
                <a:solidFill>
                  <a:srgbClr val="E52384"/>
                </a:solidFill>
                <a:latin typeface="Nunito"/>
                <a:ea typeface="Nunito"/>
                <a:cs typeface="Nunito"/>
                <a:sym typeface="Nunito"/>
                <a:hlinkClick r:id="rId7">
                  <a:extLst>
                    <a:ext uri="{A12FA001-AC4F-418D-AE19-62706E023703}">
                      <ahyp:hlinkClr val="tx"/>
                    </a:ext>
                  </a:extLst>
                </a:hlinkClick>
              </a:rPr>
              <a:t>Follow me on LinkedIn!</a:t>
            </a:r>
            <a:endParaRPr>
              <a:solidFill>
                <a:srgbClr val="E52384"/>
              </a:solidFill>
              <a:latin typeface="Nunito"/>
              <a:ea typeface="Nunito"/>
              <a:cs typeface="Nunito"/>
              <a:sym typeface="Nunito"/>
            </a:endParaRPr>
          </a:p>
        </p:txBody>
      </p:sp>
      <p:pic>
        <p:nvPicPr>
          <p:cNvPr id="64" name="Google Shape;64;p13"/>
          <p:cNvPicPr preferRelativeResize="0"/>
          <p:nvPr/>
        </p:nvPicPr>
        <p:blipFill>
          <a:blip r:embed="rId8">
            <a:alphaModFix/>
          </a:blip>
          <a:stretch>
            <a:fillRect/>
          </a:stretch>
        </p:blipFill>
        <p:spPr>
          <a:xfrm>
            <a:off x="1178543" y="3914572"/>
            <a:ext cx="667150" cy="659195"/>
          </a:xfrm>
          <a:prstGeom prst="rect">
            <a:avLst/>
          </a:prstGeom>
          <a:noFill/>
          <a:ln>
            <a:noFill/>
          </a:ln>
        </p:spPr>
      </p:pic>
      <p:pic>
        <p:nvPicPr>
          <p:cNvPr id="65" name="Google Shape;65;p13"/>
          <p:cNvPicPr preferRelativeResize="0"/>
          <p:nvPr/>
        </p:nvPicPr>
        <p:blipFill>
          <a:blip r:embed="rId9">
            <a:alphaModFix/>
          </a:blip>
          <a:stretch>
            <a:fillRect/>
          </a:stretch>
        </p:blipFill>
        <p:spPr>
          <a:xfrm>
            <a:off x="1149025" y="3912800"/>
            <a:ext cx="659200" cy="659200"/>
          </a:xfrm>
          <a:prstGeom prst="rect">
            <a:avLst/>
          </a:prstGeom>
          <a:noFill/>
          <a:ln>
            <a:noFill/>
          </a:ln>
        </p:spPr>
      </p:pic>
      <p:pic>
        <p:nvPicPr>
          <p:cNvPr id="66" name="Google Shape;66;p13"/>
          <p:cNvPicPr preferRelativeResize="0"/>
          <p:nvPr/>
        </p:nvPicPr>
        <p:blipFill>
          <a:blip r:embed="rId10">
            <a:alphaModFix/>
          </a:blip>
          <a:stretch>
            <a:fillRect/>
          </a:stretch>
        </p:blipFill>
        <p:spPr>
          <a:xfrm>
            <a:off x="1149025" y="3114325"/>
            <a:ext cx="659200" cy="659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44" name="Google Shape;144;p22"/>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45" name="Google Shape;145;p22"/>
          <p:cNvSpPr txBox="1"/>
          <p:nvPr/>
        </p:nvSpPr>
        <p:spPr>
          <a:xfrm>
            <a:off x="1685550" y="1489950"/>
            <a:ext cx="5772900" cy="21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018"/>
              <a:buNone/>
            </a:pPr>
            <a:r>
              <a:rPr b="1" lang="es-419" sz="6910">
                <a:solidFill>
                  <a:srgbClr val="3E0D61"/>
                </a:solidFill>
                <a:latin typeface="Ubuntu"/>
                <a:ea typeface="Ubuntu"/>
                <a:cs typeface="Ubuntu"/>
                <a:sym typeface="Ubuntu"/>
              </a:rPr>
              <a:t>Hands on !!!</a:t>
            </a:r>
            <a:endParaRPr b="1" sz="5245">
              <a:solidFill>
                <a:srgbClr val="3E0D61"/>
              </a:solidFill>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51" name="Google Shape;151;p23"/>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52" name="Google Shape;152;p23"/>
          <p:cNvSpPr txBox="1"/>
          <p:nvPr/>
        </p:nvSpPr>
        <p:spPr>
          <a:xfrm>
            <a:off x="104775" y="56350"/>
            <a:ext cx="7926300" cy="1086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Ensambles</a:t>
            </a:r>
            <a:endParaRPr b="1" sz="1800">
              <a:solidFill>
                <a:srgbClr val="3E0D61"/>
              </a:solidFill>
              <a:latin typeface="Ubuntu"/>
              <a:ea typeface="Ubuntu"/>
              <a:cs typeface="Ubuntu"/>
              <a:sym typeface="Ubuntu"/>
            </a:endParaRPr>
          </a:p>
        </p:txBody>
      </p:sp>
      <p:sp>
        <p:nvSpPr>
          <p:cNvPr id="153" name="Google Shape;153;p23"/>
          <p:cNvSpPr txBox="1"/>
          <p:nvPr/>
        </p:nvSpPr>
        <p:spPr>
          <a:xfrm>
            <a:off x="308200" y="883275"/>
            <a:ext cx="8540700" cy="31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700">
                <a:latin typeface="Nunito"/>
                <a:ea typeface="Nunito"/>
                <a:cs typeface="Nunito"/>
                <a:sym typeface="Nunito"/>
              </a:rPr>
              <a:t>Conceptos</a:t>
            </a:r>
            <a:br>
              <a:rPr b="1" lang="es-419" sz="1700">
                <a:latin typeface="Nunito"/>
                <a:ea typeface="Nunito"/>
                <a:cs typeface="Nunito"/>
                <a:sym typeface="Nunito"/>
              </a:rPr>
            </a:br>
            <a:endParaRPr b="1" sz="15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Entrenar muchos modelos y hacerlos votar</a:t>
            </a:r>
            <a:endParaRPr sz="1300">
              <a:latin typeface="Nunito"/>
              <a:ea typeface="Nunito"/>
              <a:cs typeface="Nunito"/>
              <a:sym typeface="Nunito"/>
            </a:endParaRPr>
          </a:p>
        </p:txBody>
      </p:sp>
      <p:pic>
        <p:nvPicPr>
          <p:cNvPr id="154" name="Google Shape;154;p23"/>
          <p:cNvPicPr preferRelativeResize="0"/>
          <p:nvPr/>
        </p:nvPicPr>
        <p:blipFill>
          <a:blip r:embed="rId3">
            <a:alphaModFix/>
          </a:blip>
          <a:stretch>
            <a:fillRect/>
          </a:stretch>
        </p:blipFill>
        <p:spPr>
          <a:xfrm>
            <a:off x="1715875" y="1881425"/>
            <a:ext cx="5712251" cy="2795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60" name="Google Shape;160;p24"/>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61" name="Google Shape;161;p24"/>
          <p:cNvSpPr txBox="1"/>
          <p:nvPr/>
        </p:nvSpPr>
        <p:spPr>
          <a:xfrm>
            <a:off x="1685550" y="1489950"/>
            <a:ext cx="5772900" cy="21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018"/>
              <a:buNone/>
            </a:pPr>
            <a:r>
              <a:rPr b="1" lang="es-419" sz="6910">
                <a:solidFill>
                  <a:srgbClr val="3E0D61"/>
                </a:solidFill>
                <a:latin typeface="Ubuntu"/>
                <a:ea typeface="Ubuntu"/>
                <a:cs typeface="Ubuntu"/>
                <a:sym typeface="Ubuntu"/>
              </a:rPr>
              <a:t>Hands on !!!</a:t>
            </a:r>
            <a:endParaRPr b="1" sz="5245">
              <a:solidFill>
                <a:srgbClr val="3E0D61"/>
              </a:solidFill>
              <a:latin typeface="Ubuntu"/>
              <a:ea typeface="Ubuntu"/>
              <a:cs typeface="Ubuntu"/>
              <a:sym typeface="Ubuntu"/>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67" name="Google Shape;167;p25"/>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68" name="Google Shape;168;p25"/>
          <p:cNvSpPr txBox="1"/>
          <p:nvPr/>
        </p:nvSpPr>
        <p:spPr>
          <a:xfrm>
            <a:off x="104775" y="56350"/>
            <a:ext cx="7926300" cy="1086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419" sz="3600">
                <a:solidFill>
                  <a:srgbClr val="3E0D61"/>
                </a:solidFill>
                <a:latin typeface="Ubuntu"/>
                <a:ea typeface="Ubuntu"/>
                <a:cs typeface="Ubuntu"/>
                <a:sym typeface="Ubuntu"/>
              </a:rPr>
              <a:t>Ensambles 2.0</a:t>
            </a:r>
            <a:endParaRPr b="1" sz="1800">
              <a:solidFill>
                <a:srgbClr val="3E0D61"/>
              </a:solidFill>
              <a:latin typeface="Ubuntu"/>
              <a:ea typeface="Ubuntu"/>
              <a:cs typeface="Ubuntu"/>
              <a:sym typeface="Ubuntu"/>
            </a:endParaRPr>
          </a:p>
        </p:txBody>
      </p:sp>
      <p:sp>
        <p:nvSpPr>
          <p:cNvPr id="169" name="Google Shape;169;p25"/>
          <p:cNvSpPr txBox="1"/>
          <p:nvPr/>
        </p:nvSpPr>
        <p:spPr>
          <a:xfrm>
            <a:off x="301650" y="746300"/>
            <a:ext cx="8540700" cy="3924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s-419" sz="1500">
                <a:solidFill>
                  <a:schemeClr val="dk1"/>
                </a:solidFill>
                <a:highlight>
                  <a:srgbClr val="FFFFFF"/>
                </a:highlight>
              </a:rPr>
              <a:t>Dado un solo modelo</a:t>
            </a:r>
            <a:r>
              <a:rPr lang="es-419" sz="1500">
                <a:solidFill>
                  <a:schemeClr val="dk1"/>
                </a:solidFill>
                <a:highlight>
                  <a:srgbClr val="FFFFFF"/>
                </a:highlight>
              </a:rPr>
              <a:t> dos familias de métodos de ensamble:</a:t>
            </a:r>
            <a:endParaRPr sz="1500">
              <a:solidFill>
                <a:schemeClr val="dk1"/>
              </a:solidFill>
              <a:highlight>
                <a:srgbClr val="FFFFFF"/>
              </a:highlight>
            </a:endParaRPr>
          </a:p>
          <a:p>
            <a:pPr indent="-323850" lvl="0" marL="596900" rtl="0" algn="l">
              <a:lnSpc>
                <a:spcPct val="115000"/>
              </a:lnSpc>
              <a:spcBef>
                <a:spcPts val="1500"/>
              </a:spcBef>
              <a:spcAft>
                <a:spcPts val="0"/>
              </a:spcAft>
              <a:buClr>
                <a:schemeClr val="dk1"/>
              </a:buClr>
              <a:buSzPts val="1500"/>
              <a:buChar char="●"/>
            </a:pPr>
            <a:r>
              <a:rPr lang="es-419" sz="1500">
                <a:solidFill>
                  <a:schemeClr val="dk1"/>
                </a:solidFill>
                <a:highlight>
                  <a:srgbClr val="FFFFFF"/>
                </a:highlight>
                <a:latin typeface="Nunito"/>
                <a:ea typeface="Nunito"/>
                <a:cs typeface="Nunito"/>
                <a:sym typeface="Nunito"/>
              </a:rPr>
              <a:t>Los métodos de </a:t>
            </a:r>
            <a:r>
              <a:rPr b="1" lang="es-419" sz="1500">
                <a:solidFill>
                  <a:schemeClr val="dk1"/>
                </a:solidFill>
                <a:highlight>
                  <a:srgbClr val="FFFFFF"/>
                </a:highlight>
                <a:latin typeface="Nunito"/>
                <a:ea typeface="Nunito"/>
                <a:cs typeface="Nunito"/>
                <a:sym typeface="Nunito"/>
              </a:rPr>
              <a:t>averaging (basados en promedios)</a:t>
            </a:r>
            <a:r>
              <a:rPr lang="es-419" sz="1500">
                <a:solidFill>
                  <a:schemeClr val="dk1"/>
                </a:solidFill>
                <a:highlight>
                  <a:srgbClr val="FFFFFF"/>
                </a:highlight>
                <a:latin typeface="Nunito"/>
                <a:ea typeface="Nunito"/>
                <a:cs typeface="Nunito"/>
                <a:sym typeface="Nunito"/>
              </a:rPr>
              <a:t>, que consisten en construir varios estimadores de forma independiente y luego hacer un </a:t>
            </a:r>
            <a:r>
              <a:rPr b="1" lang="es-419" sz="1500">
                <a:solidFill>
                  <a:schemeClr val="dk1"/>
                </a:solidFill>
                <a:highlight>
                  <a:srgbClr val="FFFFFF"/>
                </a:highlight>
                <a:latin typeface="Nunito"/>
                <a:ea typeface="Nunito"/>
                <a:cs typeface="Nunito"/>
                <a:sym typeface="Nunito"/>
              </a:rPr>
              <a:t>promedio</a:t>
            </a:r>
            <a:r>
              <a:rPr lang="es-419" sz="1500">
                <a:solidFill>
                  <a:schemeClr val="dk1"/>
                </a:solidFill>
                <a:highlight>
                  <a:srgbClr val="FFFFFF"/>
                </a:highlight>
                <a:latin typeface="Nunito"/>
                <a:ea typeface="Nunito"/>
                <a:cs typeface="Nunito"/>
                <a:sym typeface="Nunito"/>
              </a:rPr>
              <a:t> de sus predicciones. El modelo resultante de la combinación, suele ser mejor que cualquier estimador base separado.</a:t>
            </a:r>
            <a:endParaRPr sz="1500">
              <a:solidFill>
                <a:schemeClr val="dk1"/>
              </a:solidFill>
              <a:highlight>
                <a:srgbClr val="FFFFFF"/>
              </a:highlight>
              <a:latin typeface="Nunito"/>
              <a:ea typeface="Nunito"/>
              <a:cs typeface="Nunito"/>
              <a:sym typeface="Nunito"/>
            </a:endParaRPr>
          </a:p>
          <a:p>
            <a:pPr indent="-323850" lvl="1" marL="1435100" rtl="0" algn="l">
              <a:lnSpc>
                <a:spcPct val="115000"/>
              </a:lnSpc>
              <a:spcBef>
                <a:spcPts val="0"/>
              </a:spcBef>
              <a:spcAft>
                <a:spcPts val="0"/>
              </a:spcAft>
              <a:buClr>
                <a:schemeClr val="dk1"/>
              </a:buClr>
              <a:buSzPts val="1500"/>
              <a:buChar char="○"/>
            </a:pPr>
            <a:r>
              <a:rPr lang="es-419" sz="1500">
                <a:solidFill>
                  <a:schemeClr val="dk1"/>
                </a:solidFill>
                <a:highlight>
                  <a:srgbClr val="FFFFFF"/>
                </a:highlight>
                <a:latin typeface="Nunito"/>
                <a:ea typeface="Nunito"/>
                <a:cs typeface="Nunito"/>
                <a:sym typeface="Nunito"/>
              </a:rPr>
              <a:t>Ejemplos de esta familia son los métodos de </a:t>
            </a:r>
            <a:r>
              <a:rPr b="1" lang="es-419" sz="1500">
                <a:solidFill>
                  <a:schemeClr val="dk1"/>
                </a:solidFill>
                <a:highlight>
                  <a:srgbClr val="FFFFFF"/>
                </a:highlight>
                <a:latin typeface="Nunito"/>
                <a:ea typeface="Nunito"/>
                <a:cs typeface="Nunito"/>
                <a:sym typeface="Nunito"/>
              </a:rPr>
              <a:t>Bagging</a:t>
            </a:r>
            <a:r>
              <a:rPr lang="es-419" sz="1500">
                <a:solidFill>
                  <a:schemeClr val="dk1"/>
                </a:solidFill>
                <a:highlight>
                  <a:srgbClr val="FFFFFF"/>
                </a:highlight>
                <a:latin typeface="Nunito"/>
                <a:ea typeface="Nunito"/>
                <a:cs typeface="Nunito"/>
                <a:sym typeface="Nunito"/>
              </a:rPr>
              <a:t>, y su implementación particular </a:t>
            </a:r>
            <a:r>
              <a:rPr b="1" lang="es-419" sz="1500">
                <a:solidFill>
                  <a:schemeClr val="dk1"/>
                </a:solidFill>
                <a:highlight>
                  <a:srgbClr val="FFFFFF"/>
                </a:highlight>
                <a:latin typeface="Nunito"/>
                <a:ea typeface="Nunito"/>
                <a:cs typeface="Nunito"/>
                <a:sym typeface="Nunito"/>
              </a:rPr>
              <a:t>Random Forest</a:t>
            </a:r>
            <a:r>
              <a:rPr lang="es-419" sz="1500">
                <a:solidFill>
                  <a:schemeClr val="dk1"/>
                </a:solidFill>
                <a:highlight>
                  <a:srgbClr val="FFFFFF"/>
                </a:highlight>
                <a:latin typeface="Nunito"/>
                <a:ea typeface="Nunito"/>
                <a:cs typeface="Nunito"/>
                <a:sym typeface="Nunito"/>
              </a:rPr>
              <a:t>.</a:t>
            </a:r>
            <a:endParaRPr sz="1500">
              <a:solidFill>
                <a:schemeClr val="dk1"/>
              </a:solidFill>
              <a:highlight>
                <a:srgbClr val="FFFFFF"/>
              </a:highlight>
              <a:latin typeface="Nunito"/>
              <a:ea typeface="Nunito"/>
              <a:cs typeface="Nunito"/>
              <a:sym typeface="Nunito"/>
            </a:endParaRPr>
          </a:p>
          <a:p>
            <a:pPr indent="-323850" lvl="0" marL="596900" rtl="0" algn="l">
              <a:lnSpc>
                <a:spcPct val="115000"/>
              </a:lnSpc>
              <a:spcBef>
                <a:spcPts val="0"/>
              </a:spcBef>
              <a:spcAft>
                <a:spcPts val="0"/>
              </a:spcAft>
              <a:buClr>
                <a:schemeClr val="dk1"/>
              </a:buClr>
              <a:buSzPts val="1500"/>
              <a:buChar char="●"/>
            </a:pPr>
            <a:r>
              <a:rPr lang="es-419" sz="1500">
                <a:solidFill>
                  <a:schemeClr val="dk1"/>
                </a:solidFill>
                <a:highlight>
                  <a:srgbClr val="FFFFFF"/>
                </a:highlight>
                <a:latin typeface="Nunito"/>
                <a:ea typeface="Nunito"/>
                <a:cs typeface="Nunito"/>
                <a:sym typeface="Nunito"/>
              </a:rPr>
              <a:t>La otra familia de métodos de ensamble son los métodos de </a:t>
            </a:r>
            <a:r>
              <a:rPr b="1" lang="es-419" sz="1500">
                <a:solidFill>
                  <a:schemeClr val="dk1"/>
                </a:solidFill>
                <a:highlight>
                  <a:srgbClr val="FFFFFF"/>
                </a:highlight>
                <a:latin typeface="Nunito"/>
                <a:ea typeface="Nunito"/>
                <a:cs typeface="Nunito"/>
                <a:sym typeface="Nunito"/>
              </a:rPr>
              <a:t>boosting</a:t>
            </a:r>
            <a:r>
              <a:rPr lang="es-419" sz="1500">
                <a:solidFill>
                  <a:schemeClr val="dk1"/>
                </a:solidFill>
                <a:highlight>
                  <a:srgbClr val="FFFFFF"/>
                </a:highlight>
                <a:latin typeface="Nunito"/>
                <a:ea typeface="Nunito"/>
                <a:cs typeface="Nunito"/>
                <a:sym typeface="Nunito"/>
              </a:rPr>
              <a:t>, donde los estimadores base se construyen </a:t>
            </a:r>
            <a:r>
              <a:rPr b="1" lang="es-419" sz="1500">
                <a:solidFill>
                  <a:schemeClr val="dk1"/>
                </a:solidFill>
                <a:highlight>
                  <a:srgbClr val="FFFFFF"/>
                </a:highlight>
                <a:latin typeface="Nunito"/>
                <a:ea typeface="Nunito"/>
                <a:cs typeface="Nunito"/>
                <a:sym typeface="Nunito"/>
              </a:rPr>
              <a:t>secuencialmente</a:t>
            </a:r>
            <a:r>
              <a:rPr lang="es-419" sz="1500">
                <a:solidFill>
                  <a:schemeClr val="dk1"/>
                </a:solidFill>
                <a:highlight>
                  <a:srgbClr val="FFFFFF"/>
                </a:highlight>
                <a:latin typeface="Nunito"/>
                <a:ea typeface="Nunito"/>
                <a:cs typeface="Nunito"/>
                <a:sym typeface="Nunito"/>
              </a:rPr>
              <a:t> y uno trata de reducir el sesgo del estimador combinado, centrándose en aquellos casos en los que se observa una peor performance. La idea es combinar varios modelos débiles para producir un ensamble potente.</a:t>
            </a:r>
            <a:endParaRPr sz="1500">
              <a:solidFill>
                <a:schemeClr val="dk1"/>
              </a:solidFill>
              <a:highlight>
                <a:srgbClr val="FFFFFF"/>
              </a:highlight>
              <a:latin typeface="Nunito"/>
              <a:ea typeface="Nunito"/>
              <a:cs typeface="Nunito"/>
              <a:sym typeface="Nunito"/>
            </a:endParaRPr>
          </a:p>
          <a:p>
            <a:pPr indent="-323850" lvl="1" marL="1435100" rtl="0" algn="l">
              <a:lnSpc>
                <a:spcPct val="115000"/>
              </a:lnSpc>
              <a:spcBef>
                <a:spcPts val="0"/>
              </a:spcBef>
              <a:spcAft>
                <a:spcPts val="0"/>
              </a:spcAft>
              <a:buClr>
                <a:schemeClr val="dk1"/>
              </a:buClr>
              <a:buSzPts val="1500"/>
              <a:buChar char="○"/>
            </a:pPr>
            <a:r>
              <a:rPr lang="es-419" sz="1500">
                <a:solidFill>
                  <a:schemeClr val="dk1"/>
                </a:solidFill>
                <a:highlight>
                  <a:srgbClr val="FFFFFF"/>
                </a:highlight>
                <a:latin typeface="Nunito"/>
                <a:ea typeface="Nunito"/>
                <a:cs typeface="Nunito"/>
                <a:sym typeface="Nunito"/>
              </a:rPr>
              <a:t>Ejemplos de esta familia son </a:t>
            </a:r>
            <a:r>
              <a:rPr b="1" lang="es-419" sz="1500">
                <a:solidFill>
                  <a:schemeClr val="dk1"/>
                </a:solidFill>
                <a:highlight>
                  <a:srgbClr val="FFFFFF"/>
                </a:highlight>
                <a:latin typeface="Nunito"/>
                <a:ea typeface="Nunito"/>
                <a:cs typeface="Nunito"/>
                <a:sym typeface="Nunito"/>
              </a:rPr>
              <a:t>AdaBoost</a:t>
            </a:r>
            <a:r>
              <a:rPr lang="es-419" sz="1500">
                <a:solidFill>
                  <a:schemeClr val="dk1"/>
                </a:solidFill>
                <a:highlight>
                  <a:srgbClr val="FFFFFF"/>
                </a:highlight>
                <a:latin typeface="Nunito"/>
                <a:ea typeface="Nunito"/>
                <a:cs typeface="Nunito"/>
                <a:sym typeface="Nunito"/>
              </a:rPr>
              <a:t> y </a:t>
            </a:r>
            <a:r>
              <a:rPr b="1" lang="es-419" sz="1500">
                <a:solidFill>
                  <a:schemeClr val="dk1"/>
                </a:solidFill>
                <a:highlight>
                  <a:srgbClr val="FFFFFF"/>
                </a:highlight>
                <a:latin typeface="Nunito"/>
                <a:ea typeface="Nunito"/>
                <a:cs typeface="Nunito"/>
                <a:sym typeface="Nunito"/>
              </a:rPr>
              <a:t>Gradient Tree Boosting</a:t>
            </a:r>
            <a:r>
              <a:rPr lang="es-419" sz="1500">
                <a:solidFill>
                  <a:schemeClr val="dk1"/>
                </a:solidFill>
                <a:highlight>
                  <a:srgbClr val="FFFFFF"/>
                </a:highlight>
                <a:latin typeface="Nunito"/>
                <a:ea typeface="Nunito"/>
                <a:cs typeface="Nunito"/>
                <a:sym typeface="Nunito"/>
              </a:rPr>
              <a:t>.</a:t>
            </a:r>
            <a:endParaRPr sz="1500">
              <a:solidFill>
                <a:schemeClr val="dk1"/>
              </a:solidFill>
              <a:highlight>
                <a:srgbClr val="FFFFFF"/>
              </a:highlight>
              <a:latin typeface="Nunito"/>
              <a:ea typeface="Nunito"/>
              <a:cs typeface="Nunito"/>
              <a:sym typeface="Nunito"/>
            </a:endParaRPr>
          </a:p>
          <a:p>
            <a:pPr indent="0" lvl="0" marL="0" rtl="0" algn="l">
              <a:lnSpc>
                <a:spcPct val="100000"/>
              </a:lnSpc>
              <a:spcBef>
                <a:spcPts val="2600"/>
              </a:spcBef>
              <a:spcAft>
                <a:spcPts val="0"/>
              </a:spcAft>
              <a:buNone/>
            </a:pPr>
            <a:r>
              <a:t/>
            </a:r>
            <a:endParaRPr b="1" sz="13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75" name="Google Shape;175;p26"/>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76" name="Google Shape;176;p26"/>
          <p:cNvSpPr txBox="1"/>
          <p:nvPr/>
        </p:nvSpPr>
        <p:spPr>
          <a:xfrm>
            <a:off x="104775" y="56350"/>
            <a:ext cx="7926300" cy="1086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Bagging</a:t>
            </a:r>
            <a:endParaRPr b="1" sz="1800">
              <a:solidFill>
                <a:srgbClr val="3E0D61"/>
              </a:solidFill>
              <a:latin typeface="Ubuntu"/>
              <a:ea typeface="Ubuntu"/>
              <a:cs typeface="Ubuntu"/>
              <a:sym typeface="Ubuntu"/>
            </a:endParaRPr>
          </a:p>
        </p:txBody>
      </p:sp>
      <p:sp>
        <p:nvSpPr>
          <p:cNvPr id="177" name="Google Shape;177;p26"/>
          <p:cNvSpPr txBox="1"/>
          <p:nvPr/>
        </p:nvSpPr>
        <p:spPr>
          <a:xfrm>
            <a:off x="301650" y="746300"/>
            <a:ext cx="8540700" cy="877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s-419" sz="1500">
                <a:solidFill>
                  <a:schemeClr val="dk1"/>
                </a:solidFill>
                <a:highlight>
                  <a:srgbClr val="FFFFFF"/>
                </a:highlight>
              </a:rPr>
              <a:t>Voy a entrenar el mismo modelo pero con distintas muestras del dataset</a:t>
            </a:r>
            <a:endParaRPr sz="1500">
              <a:solidFill>
                <a:schemeClr val="dk1"/>
              </a:solidFill>
              <a:highlight>
                <a:srgbClr val="FFFFFF"/>
              </a:highlight>
              <a:latin typeface="Nunito"/>
              <a:ea typeface="Nunito"/>
              <a:cs typeface="Nunito"/>
              <a:sym typeface="Nunito"/>
            </a:endParaRPr>
          </a:p>
          <a:p>
            <a:pPr indent="0" lvl="0" marL="0" rtl="0" algn="l">
              <a:lnSpc>
                <a:spcPct val="100000"/>
              </a:lnSpc>
              <a:spcBef>
                <a:spcPts val="1500"/>
              </a:spcBef>
              <a:spcAft>
                <a:spcPts val="0"/>
              </a:spcAft>
              <a:buNone/>
            </a:pPr>
            <a:r>
              <a:t/>
            </a:r>
            <a:endParaRPr b="1" sz="1300">
              <a:latin typeface="Nunito"/>
              <a:ea typeface="Nunito"/>
              <a:cs typeface="Nunito"/>
              <a:sym typeface="Nunito"/>
            </a:endParaRPr>
          </a:p>
        </p:txBody>
      </p:sp>
      <p:pic>
        <p:nvPicPr>
          <p:cNvPr id="178" name="Google Shape;178;p26"/>
          <p:cNvPicPr preferRelativeResize="0"/>
          <p:nvPr/>
        </p:nvPicPr>
        <p:blipFill>
          <a:blip r:embed="rId3">
            <a:alphaModFix/>
          </a:blip>
          <a:stretch>
            <a:fillRect/>
          </a:stretch>
        </p:blipFill>
        <p:spPr>
          <a:xfrm>
            <a:off x="1369313" y="1461125"/>
            <a:ext cx="5397236" cy="2884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84" name="Google Shape;184;p27"/>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85" name="Google Shape;185;p27"/>
          <p:cNvSpPr txBox="1"/>
          <p:nvPr/>
        </p:nvSpPr>
        <p:spPr>
          <a:xfrm>
            <a:off x="104775" y="56350"/>
            <a:ext cx="792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3600">
                <a:solidFill>
                  <a:srgbClr val="3E0D61"/>
                </a:solidFill>
                <a:latin typeface="Ubuntu"/>
                <a:ea typeface="Ubuntu"/>
                <a:cs typeface="Ubuntu"/>
                <a:sym typeface="Ubuntu"/>
              </a:rPr>
              <a:t>Bagging</a:t>
            </a:r>
            <a:endParaRPr b="1" sz="1800">
              <a:solidFill>
                <a:srgbClr val="3E0D61"/>
              </a:solidFill>
              <a:latin typeface="Ubuntu"/>
              <a:ea typeface="Ubuntu"/>
              <a:cs typeface="Ubuntu"/>
              <a:sym typeface="Ubuntu"/>
            </a:endParaRPr>
          </a:p>
        </p:txBody>
      </p:sp>
      <p:sp>
        <p:nvSpPr>
          <p:cNvPr id="186" name="Google Shape;186;p27"/>
          <p:cNvSpPr txBox="1"/>
          <p:nvPr/>
        </p:nvSpPr>
        <p:spPr>
          <a:xfrm>
            <a:off x="308200" y="883275"/>
            <a:ext cx="8540700" cy="2108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s-419" sz="1500">
                <a:solidFill>
                  <a:schemeClr val="dk1"/>
                </a:solidFill>
                <a:highlight>
                  <a:srgbClr val="FFFFFF"/>
                </a:highlight>
              </a:rPr>
              <a:t>Muestreo</a:t>
            </a:r>
            <a:endParaRPr sz="1500">
              <a:solidFill>
                <a:schemeClr val="dk1"/>
              </a:solidFill>
              <a:highlight>
                <a:srgbClr val="FFFFFF"/>
              </a:highlight>
            </a:endParaRPr>
          </a:p>
          <a:p>
            <a:pPr indent="-323850" lvl="0" marL="457200" rtl="0" algn="l">
              <a:lnSpc>
                <a:spcPct val="130000"/>
              </a:lnSpc>
              <a:spcBef>
                <a:spcPts val="1500"/>
              </a:spcBef>
              <a:spcAft>
                <a:spcPts val="0"/>
              </a:spcAft>
              <a:buClr>
                <a:schemeClr val="dk1"/>
              </a:buClr>
              <a:buSzPts val="1500"/>
              <a:buChar char="●"/>
            </a:pPr>
            <a:r>
              <a:rPr lang="es-419" sz="1500">
                <a:solidFill>
                  <a:schemeClr val="dk1"/>
                </a:solidFill>
                <a:highlight>
                  <a:srgbClr val="FFFFFF"/>
                </a:highlight>
              </a:rPr>
              <a:t>Dado un set de entrenamiento estándar D de tamaño n, el bagging genera m nuevos sets de entrenamiento Di , cada uno de tamaño n, muestreando uniformemente en D con reemplazo.</a:t>
            </a:r>
            <a:endParaRPr sz="1500">
              <a:solidFill>
                <a:schemeClr val="dk1"/>
              </a:solidFill>
              <a:highlight>
                <a:srgbClr val="FFFFFF"/>
              </a:highlight>
            </a:endParaRPr>
          </a:p>
          <a:p>
            <a:pPr indent="-323850" lvl="0" marL="457200" rtl="0" algn="l">
              <a:lnSpc>
                <a:spcPct val="130000"/>
              </a:lnSpc>
              <a:spcBef>
                <a:spcPts val="0"/>
              </a:spcBef>
              <a:spcAft>
                <a:spcPts val="0"/>
              </a:spcAft>
              <a:buClr>
                <a:schemeClr val="dk1"/>
              </a:buClr>
              <a:buSzPts val="1500"/>
              <a:buChar char="●"/>
            </a:pPr>
            <a:r>
              <a:rPr lang="es-419" sz="1500">
                <a:solidFill>
                  <a:schemeClr val="dk1"/>
                </a:solidFill>
                <a:highlight>
                  <a:srgbClr val="FFFFFF"/>
                </a:highlight>
              </a:rPr>
              <a:t>Mediante el muestreo con reemplazo, algunas observaciones pueden repetirse en cada Di.</a:t>
            </a:r>
            <a:endParaRPr sz="1500">
              <a:solidFill>
                <a:schemeClr val="dk1"/>
              </a:solidFill>
              <a:highlight>
                <a:srgbClr val="FFFFFF"/>
              </a:highlight>
            </a:endParaRPr>
          </a:p>
          <a:p>
            <a:pPr indent="-323850" lvl="0" marL="457200" rtl="0" algn="l">
              <a:lnSpc>
                <a:spcPct val="130000"/>
              </a:lnSpc>
              <a:spcBef>
                <a:spcPts val="0"/>
              </a:spcBef>
              <a:spcAft>
                <a:spcPts val="0"/>
              </a:spcAft>
              <a:buClr>
                <a:schemeClr val="dk1"/>
              </a:buClr>
              <a:buSzPts val="1500"/>
              <a:buChar char="●"/>
            </a:pPr>
            <a:r>
              <a:rPr lang="es-419" sz="1500">
                <a:solidFill>
                  <a:schemeClr val="dk1"/>
                </a:solidFill>
                <a:highlight>
                  <a:srgbClr val="FFFFFF"/>
                </a:highlight>
              </a:rPr>
              <a:t>Los m modelos se entrenan usando las m muestras anteriores y se combinan promediando la salida (para regresión) o votando (para clasificación).</a:t>
            </a:r>
            <a:endParaRPr sz="1500">
              <a:solidFill>
                <a:schemeClr val="dk1"/>
              </a:solidFill>
              <a:highlight>
                <a:srgbClr val="FFFFFF"/>
              </a:highlight>
            </a:endParaRPr>
          </a:p>
        </p:txBody>
      </p:sp>
      <p:pic>
        <p:nvPicPr>
          <p:cNvPr id="187" name="Google Shape;187;p27"/>
          <p:cNvPicPr preferRelativeResize="0"/>
          <p:nvPr/>
        </p:nvPicPr>
        <p:blipFill>
          <a:blip r:embed="rId3">
            <a:alphaModFix/>
          </a:blip>
          <a:stretch>
            <a:fillRect/>
          </a:stretch>
        </p:blipFill>
        <p:spPr>
          <a:xfrm>
            <a:off x="2310550" y="3059550"/>
            <a:ext cx="3514725" cy="167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93" name="Google Shape;193;p28"/>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94" name="Google Shape;194;p28"/>
          <p:cNvSpPr txBox="1"/>
          <p:nvPr/>
        </p:nvSpPr>
        <p:spPr>
          <a:xfrm>
            <a:off x="1685550" y="1489950"/>
            <a:ext cx="5772900" cy="21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018"/>
              <a:buNone/>
            </a:pPr>
            <a:r>
              <a:rPr b="1" lang="es-419" sz="6910">
                <a:solidFill>
                  <a:srgbClr val="3E0D61"/>
                </a:solidFill>
                <a:latin typeface="Ubuntu"/>
                <a:ea typeface="Ubuntu"/>
                <a:cs typeface="Ubuntu"/>
                <a:sym typeface="Ubuntu"/>
              </a:rPr>
              <a:t>Hands on !!!</a:t>
            </a:r>
            <a:endParaRPr b="1" sz="5245">
              <a:solidFill>
                <a:srgbClr val="3E0D61"/>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00" name="Google Shape;200;p29"/>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201" name="Google Shape;201;p29"/>
          <p:cNvSpPr txBox="1"/>
          <p:nvPr/>
        </p:nvSpPr>
        <p:spPr>
          <a:xfrm>
            <a:off x="104775" y="56350"/>
            <a:ext cx="792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3600">
                <a:solidFill>
                  <a:srgbClr val="3E0D61"/>
                </a:solidFill>
                <a:latin typeface="Ubuntu"/>
                <a:ea typeface="Ubuntu"/>
                <a:cs typeface="Ubuntu"/>
                <a:sym typeface="Ubuntu"/>
              </a:rPr>
              <a:t>Bagging</a:t>
            </a:r>
            <a:endParaRPr b="1" sz="1800">
              <a:solidFill>
                <a:srgbClr val="3E0D61"/>
              </a:solidFill>
              <a:latin typeface="Ubuntu"/>
              <a:ea typeface="Ubuntu"/>
              <a:cs typeface="Ubuntu"/>
              <a:sym typeface="Ubuntu"/>
            </a:endParaRPr>
          </a:p>
        </p:txBody>
      </p:sp>
      <p:sp>
        <p:nvSpPr>
          <p:cNvPr id="202" name="Google Shape;202;p29"/>
          <p:cNvSpPr txBox="1"/>
          <p:nvPr/>
        </p:nvSpPr>
        <p:spPr>
          <a:xfrm>
            <a:off x="308200" y="883275"/>
            <a:ext cx="8540700" cy="415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1500"/>
              </a:spcAft>
              <a:buNone/>
            </a:pPr>
            <a:r>
              <a:rPr lang="es-419" sz="1500">
                <a:solidFill>
                  <a:schemeClr val="dk1"/>
                </a:solidFill>
                <a:highlight>
                  <a:srgbClr val="FFFFFF"/>
                </a:highlight>
              </a:rPr>
              <a:t>Muestreo</a:t>
            </a:r>
            <a:endParaRPr sz="1500">
              <a:solidFill>
                <a:schemeClr val="dk1"/>
              </a:solidFill>
              <a:highlight>
                <a:srgbClr val="FFFFFF"/>
              </a:highlight>
            </a:endParaRPr>
          </a:p>
        </p:txBody>
      </p:sp>
      <p:pic>
        <p:nvPicPr>
          <p:cNvPr id="203" name="Google Shape;203;p29"/>
          <p:cNvPicPr preferRelativeResize="0"/>
          <p:nvPr/>
        </p:nvPicPr>
        <p:blipFill>
          <a:blip r:embed="rId3">
            <a:alphaModFix/>
          </a:blip>
          <a:stretch>
            <a:fillRect/>
          </a:stretch>
        </p:blipFill>
        <p:spPr>
          <a:xfrm>
            <a:off x="1530613" y="1298775"/>
            <a:ext cx="5074619" cy="3208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09" name="Google Shape;209;p30"/>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210" name="Google Shape;210;p30"/>
          <p:cNvSpPr txBox="1"/>
          <p:nvPr/>
        </p:nvSpPr>
        <p:spPr>
          <a:xfrm>
            <a:off x="104775" y="56350"/>
            <a:ext cx="792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3600">
                <a:solidFill>
                  <a:srgbClr val="3E0D61"/>
                </a:solidFill>
                <a:latin typeface="Ubuntu"/>
                <a:ea typeface="Ubuntu"/>
                <a:cs typeface="Ubuntu"/>
                <a:sym typeface="Ubuntu"/>
              </a:rPr>
              <a:t>Bagging</a:t>
            </a:r>
            <a:endParaRPr b="1" sz="1800">
              <a:solidFill>
                <a:srgbClr val="3E0D61"/>
              </a:solidFill>
              <a:latin typeface="Ubuntu"/>
              <a:ea typeface="Ubuntu"/>
              <a:cs typeface="Ubuntu"/>
              <a:sym typeface="Ubuntu"/>
            </a:endParaRPr>
          </a:p>
        </p:txBody>
      </p:sp>
      <p:sp>
        <p:nvSpPr>
          <p:cNvPr id="211" name="Google Shape;211;p30"/>
          <p:cNvSpPr txBox="1"/>
          <p:nvPr/>
        </p:nvSpPr>
        <p:spPr>
          <a:xfrm>
            <a:off x="308200" y="883275"/>
            <a:ext cx="8540700" cy="415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1500"/>
              </a:spcAft>
              <a:buNone/>
            </a:pPr>
            <a:r>
              <a:rPr lang="es-419" sz="1500">
                <a:solidFill>
                  <a:schemeClr val="dk1"/>
                </a:solidFill>
                <a:highlight>
                  <a:srgbClr val="FFFFFF"/>
                </a:highlight>
              </a:rPr>
              <a:t>Ejemplo(poner link):</a:t>
            </a:r>
            <a:endParaRPr sz="1500">
              <a:solidFill>
                <a:schemeClr val="dk1"/>
              </a:solidFill>
              <a:highlight>
                <a:srgbClr val="FFFFFF"/>
              </a:highlight>
            </a:endParaRPr>
          </a:p>
        </p:txBody>
      </p:sp>
      <p:pic>
        <p:nvPicPr>
          <p:cNvPr id="212" name="Google Shape;212;p30"/>
          <p:cNvPicPr preferRelativeResize="0"/>
          <p:nvPr/>
        </p:nvPicPr>
        <p:blipFill>
          <a:blip r:embed="rId3">
            <a:alphaModFix/>
          </a:blip>
          <a:stretch>
            <a:fillRect/>
          </a:stretch>
        </p:blipFill>
        <p:spPr>
          <a:xfrm>
            <a:off x="2424825" y="1298775"/>
            <a:ext cx="3286190" cy="320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18" name="Google Shape;218;p31"/>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219" name="Google Shape;219;p31"/>
          <p:cNvSpPr txBox="1"/>
          <p:nvPr/>
        </p:nvSpPr>
        <p:spPr>
          <a:xfrm>
            <a:off x="104775" y="56350"/>
            <a:ext cx="792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3600">
                <a:solidFill>
                  <a:srgbClr val="3E0D61"/>
                </a:solidFill>
                <a:latin typeface="Ubuntu"/>
                <a:ea typeface="Ubuntu"/>
                <a:cs typeface="Ubuntu"/>
                <a:sym typeface="Ubuntu"/>
              </a:rPr>
              <a:t>Bagging</a:t>
            </a:r>
            <a:endParaRPr b="1" sz="1800">
              <a:solidFill>
                <a:srgbClr val="3E0D61"/>
              </a:solidFill>
              <a:latin typeface="Ubuntu"/>
              <a:ea typeface="Ubuntu"/>
              <a:cs typeface="Ubuntu"/>
              <a:sym typeface="Ubuntu"/>
            </a:endParaRPr>
          </a:p>
        </p:txBody>
      </p:sp>
      <p:sp>
        <p:nvSpPr>
          <p:cNvPr id="220" name="Google Shape;220;p31"/>
          <p:cNvSpPr txBox="1"/>
          <p:nvPr/>
        </p:nvSpPr>
        <p:spPr>
          <a:xfrm>
            <a:off x="308200" y="883275"/>
            <a:ext cx="8540700" cy="415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1500"/>
              </a:spcAft>
              <a:buNone/>
            </a:pPr>
            <a:r>
              <a:rPr lang="es-419" sz="1500">
                <a:solidFill>
                  <a:schemeClr val="dk1"/>
                </a:solidFill>
                <a:highlight>
                  <a:srgbClr val="FFFFFF"/>
                </a:highlight>
              </a:rPr>
              <a:t>Random Forest</a:t>
            </a:r>
            <a:endParaRPr sz="1500">
              <a:solidFill>
                <a:schemeClr val="dk1"/>
              </a:solidFill>
              <a:highlight>
                <a:srgbClr val="FFFFFF"/>
              </a:highlight>
            </a:endParaRPr>
          </a:p>
        </p:txBody>
      </p:sp>
      <p:pic>
        <p:nvPicPr>
          <p:cNvPr id="221" name="Google Shape;221;p31"/>
          <p:cNvPicPr preferRelativeResize="0"/>
          <p:nvPr/>
        </p:nvPicPr>
        <p:blipFill>
          <a:blip r:embed="rId3">
            <a:alphaModFix/>
          </a:blip>
          <a:stretch>
            <a:fillRect/>
          </a:stretch>
        </p:blipFill>
        <p:spPr>
          <a:xfrm>
            <a:off x="1496150" y="1298775"/>
            <a:ext cx="5143557" cy="3208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Nunito"/>
                <a:ea typeface="Nunito"/>
                <a:cs typeface="Nunito"/>
                <a:sym typeface="Nunito"/>
              </a:rPr>
              <a:t>Aprendizaje de Máquina II </a:t>
            </a:r>
            <a:r>
              <a:rPr lang="es-419" sz="1200">
                <a:solidFill>
                  <a:schemeClr val="lt1"/>
                </a:solidFill>
                <a:latin typeface="Nunito"/>
                <a:ea typeface="Nunito"/>
                <a:cs typeface="Nunito"/>
                <a:sym typeface="Nunito"/>
              </a:rPr>
              <a:t>- Clase 1 - Temario</a:t>
            </a:r>
            <a:endParaRPr sz="1200">
              <a:solidFill>
                <a:schemeClr val="lt1"/>
              </a:solidFill>
              <a:latin typeface="Nunito"/>
              <a:ea typeface="Nunito"/>
              <a:cs typeface="Nunito"/>
              <a:sym typeface="Nunito"/>
            </a:endParaRPr>
          </a:p>
        </p:txBody>
      </p:sp>
      <p:sp>
        <p:nvSpPr>
          <p:cNvPr id="72" name="Google Shape;72;p14"/>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419"/>
              <a:t>‹#›</a:t>
            </a:fld>
            <a:endParaRPr/>
          </a:p>
        </p:txBody>
      </p:sp>
      <p:sp>
        <p:nvSpPr>
          <p:cNvPr id="73" name="Google Shape;73;p14"/>
          <p:cNvSpPr txBox="1"/>
          <p:nvPr/>
        </p:nvSpPr>
        <p:spPr>
          <a:xfrm>
            <a:off x="311700" y="292850"/>
            <a:ext cx="7926300" cy="8010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419" sz="4200">
                <a:solidFill>
                  <a:srgbClr val="3E0D61"/>
                </a:solidFill>
                <a:latin typeface="Ubuntu"/>
                <a:ea typeface="Ubuntu"/>
                <a:cs typeface="Ubuntu"/>
                <a:sym typeface="Ubuntu"/>
              </a:rPr>
              <a:t>Métodos de evaluación</a:t>
            </a:r>
            <a:endParaRPr b="1" sz="4200">
              <a:solidFill>
                <a:srgbClr val="3E0D61"/>
              </a:solidFill>
              <a:latin typeface="Ubuntu"/>
              <a:ea typeface="Ubuntu"/>
              <a:cs typeface="Ubuntu"/>
              <a:sym typeface="Ubuntu"/>
            </a:endParaRPr>
          </a:p>
        </p:txBody>
      </p:sp>
      <p:pic>
        <p:nvPicPr>
          <p:cNvPr id="74" name="Google Shape;74;p14"/>
          <p:cNvPicPr preferRelativeResize="0"/>
          <p:nvPr/>
        </p:nvPicPr>
        <p:blipFill>
          <a:blip r:embed="rId3">
            <a:alphaModFix/>
          </a:blip>
          <a:stretch>
            <a:fillRect/>
          </a:stretch>
        </p:blipFill>
        <p:spPr>
          <a:xfrm>
            <a:off x="6705600" y="1650238"/>
            <a:ext cx="2286000" cy="2286000"/>
          </a:xfrm>
          <a:prstGeom prst="rect">
            <a:avLst/>
          </a:prstGeom>
          <a:noFill/>
          <a:ln>
            <a:noFill/>
          </a:ln>
        </p:spPr>
      </p:pic>
      <p:sp>
        <p:nvSpPr>
          <p:cNvPr id="75" name="Google Shape;75;p14"/>
          <p:cNvSpPr txBox="1"/>
          <p:nvPr/>
        </p:nvSpPr>
        <p:spPr>
          <a:xfrm>
            <a:off x="456625" y="1427100"/>
            <a:ext cx="5547300" cy="22893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Nunito"/>
              <a:buChar char="●"/>
            </a:pPr>
            <a:r>
              <a:rPr b="1" lang="es-419" sz="1800">
                <a:solidFill>
                  <a:schemeClr val="dk1"/>
                </a:solidFill>
                <a:latin typeface="Nunito"/>
                <a:ea typeface="Nunito"/>
                <a:cs typeface="Nunito"/>
                <a:sym typeface="Nunito"/>
              </a:rPr>
              <a:t>Google forms </a:t>
            </a:r>
            <a:endParaRPr b="1" sz="1800">
              <a:solidFill>
                <a:schemeClr val="dk1"/>
              </a:solidFill>
              <a:latin typeface="Nunito"/>
              <a:ea typeface="Nunito"/>
              <a:cs typeface="Nunito"/>
              <a:sym typeface="Nunito"/>
            </a:endParaRPr>
          </a:p>
          <a:p>
            <a:pPr indent="-342900" lvl="0" marL="457200" rtl="0" algn="l">
              <a:lnSpc>
                <a:spcPct val="150000"/>
              </a:lnSpc>
              <a:spcBef>
                <a:spcPts val="0"/>
              </a:spcBef>
              <a:spcAft>
                <a:spcPts val="0"/>
              </a:spcAft>
              <a:buClr>
                <a:schemeClr val="dk1"/>
              </a:buClr>
              <a:buSzPts val="1800"/>
              <a:buFont typeface="Nunito"/>
              <a:buChar char="●"/>
            </a:pPr>
            <a:r>
              <a:rPr b="1" lang="es-419" sz="1800">
                <a:solidFill>
                  <a:schemeClr val="dk1"/>
                </a:solidFill>
                <a:latin typeface="Nunito"/>
                <a:ea typeface="Nunito"/>
                <a:cs typeface="Nunito"/>
                <a:sym typeface="Nunito"/>
              </a:rPr>
              <a:t>Trabajo integrador final con los grupos de ML1</a:t>
            </a:r>
            <a:br>
              <a:rPr lang="es-419" sz="1800">
                <a:solidFill>
                  <a:schemeClr val="dk1"/>
                </a:solidFill>
                <a:latin typeface="Nunito"/>
                <a:ea typeface="Nunito"/>
                <a:cs typeface="Nunito"/>
                <a:sym typeface="Nunito"/>
              </a:rPr>
            </a:br>
            <a:endParaRPr>
              <a:solidFill>
                <a:schemeClr val="dk1"/>
              </a:solidFill>
              <a:latin typeface="Nunito"/>
              <a:ea typeface="Nunito"/>
              <a:cs typeface="Nunito"/>
              <a:sym typeface="Nunito"/>
            </a:endParaRPr>
          </a:p>
          <a:p>
            <a:pPr indent="0" lvl="0" marL="457200" rtl="0" algn="l">
              <a:lnSpc>
                <a:spcPct val="150000"/>
              </a:lnSpc>
              <a:spcBef>
                <a:spcPts val="1200"/>
              </a:spcBef>
              <a:spcAft>
                <a:spcPts val="1200"/>
              </a:spcAft>
              <a:buNone/>
            </a:pPr>
            <a:r>
              <a:t/>
            </a:r>
            <a:endParaRPr>
              <a:solidFill>
                <a:schemeClr val="dk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27" name="Google Shape;227;p32"/>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228" name="Google Shape;228;p32"/>
          <p:cNvSpPr txBox="1"/>
          <p:nvPr/>
        </p:nvSpPr>
        <p:spPr>
          <a:xfrm>
            <a:off x="104775" y="56350"/>
            <a:ext cx="792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Ensambles</a:t>
            </a:r>
            <a:endParaRPr b="1" sz="1800">
              <a:solidFill>
                <a:srgbClr val="3E0D61"/>
              </a:solidFill>
              <a:latin typeface="Ubuntu"/>
              <a:ea typeface="Ubuntu"/>
              <a:cs typeface="Ubuntu"/>
              <a:sym typeface="Ubuntu"/>
            </a:endParaRPr>
          </a:p>
        </p:txBody>
      </p:sp>
      <p:sp>
        <p:nvSpPr>
          <p:cNvPr id="229" name="Google Shape;229;p32"/>
          <p:cNvSpPr txBox="1"/>
          <p:nvPr/>
        </p:nvSpPr>
        <p:spPr>
          <a:xfrm>
            <a:off x="308200" y="883275"/>
            <a:ext cx="8540700" cy="3178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s-419" sz="1500">
                <a:solidFill>
                  <a:schemeClr val="dk1"/>
                </a:solidFill>
                <a:highlight>
                  <a:srgbClr val="FFFFFF"/>
                </a:highlight>
              </a:rPr>
              <a:t>Boosting</a:t>
            </a:r>
            <a:endParaRPr sz="1500">
              <a:solidFill>
                <a:schemeClr val="dk1"/>
              </a:solidFill>
              <a:highlight>
                <a:srgbClr val="FFFFFF"/>
              </a:highlight>
            </a:endParaRPr>
          </a:p>
          <a:p>
            <a:pPr indent="-323850" lvl="0" marL="457200" rtl="0" algn="l">
              <a:lnSpc>
                <a:spcPct val="130000"/>
              </a:lnSpc>
              <a:spcBef>
                <a:spcPts val="1500"/>
              </a:spcBef>
              <a:spcAft>
                <a:spcPts val="0"/>
              </a:spcAft>
              <a:buClr>
                <a:schemeClr val="dk1"/>
              </a:buClr>
              <a:buSzPts val="1500"/>
              <a:buChar char="●"/>
            </a:pPr>
            <a:r>
              <a:rPr lang="es-419" sz="1500">
                <a:solidFill>
                  <a:schemeClr val="dk1"/>
                </a:solidFill>
                <a:highlight>
                  <a:srgbClr val="FFFFFF"/>
                </a:highlight>
              </a:rPr>
              <a:t>Con Bagging y Random Forests entrenamos modelos </a:t>
            </a:r>
            <a:endParaRPr sz="1500">
              <a:solidFill>
                <a:schemeClr val="dk1"/>
              </a:solidFill>
              <a:highlight>
                <a:srgbClr val="FFFFFF"/>
              </a:highlight>
            </a:endParaRPr>
          </a:p>
          <a:p>
            <a:pPr indent="-323850" lvl="0" marL="457200" rtl="0" algn="l">
              <a:lnSpc>
                <a:spcPct val="130000"/>
              </a:lnSpc>
              <a:spcBef>
                <a:spcPts val="0"/>
              </a:spcBef>
              <a:spcAft>
                <a:spcPts val="0"/>
              </a:spcAft>
              <a:buClr>
                <a:schemeClr val="dk1"/>
              </a:buClr>
              <a:buSzPts val="1500"/>
              <a:buChar char="●"/>
            </a:pPr>
            <a:r>
              <a:rPr lang="es-419" sz="1500">
                <a:solidFill>
                  <a:schemeClr val="dk1"/>
                </a:solidFill>
                <a:highlight>
                  <a:srgbClr val="FFFFFF"/>
                </a:highlight>
              </a:rPr>
              <a:t>en subsets separados y luego combinamos su predicción. </a:t>
            </a:r>
            <a:endParaRPr sz="1500">
              <a:solidFill>
                <a:schemeClr val="dk1"/>
              </a:solidFill>
              <a:highlight>
                <a:srgbClr val="FFFFFF"/>
              </a:highlight>
            </a:endParaRPr>
          </a:p>
          <a:p>
            <a:pPr indent="0" lvl="0" marL="457200" rtl="0" algn="l">
              <a:lnSpc>
                <a:spcPct val="130000"/>
              </a:lnSpc>
              <a:spcBef>
                <a:spcPts val="1500"/>
              </a:spcBef>
              <a:spcAft>
                <a:spcPts val="0"/>
              </a:spcAft>
              <a:buNone/>
            </a:pPr>
            <a:r>
              <a:rPr lang="es-419" sz="1500">
                <a:solidFill>
                  <a:schemeClr val="dk1"/>
                </a:solidFill>
                <a:highlight>
                  <a:srgbClr val="FFFFFF"/>
                </a:highlight>
              </a:rPr>
              <a:t>Estamos paralelizando el entrenamiento,</a:t>
            </a:r>
            <a:endParaRPr sz="1500">
              <a:solidFill>
                <a:schemeClr val="dk1"/>
              </a:solidFill>
              <a:highlight>
                <a:srgbClr val="FFFFFF"/>
              </a:highlight>
            </a:endParaRPr>
          </a:p>
          <a:p>
            <a:pPr indent="0" lvl="0" marL="457200" rtl="0" algn="l">
              <a:lnSpc>
                <a:spcPct val="130000"/>
              </a:lnSpc>
              <a:spcBef>
                <a:spcPts val="1500"/>
              </a:spcBef>
              <a:spcAft>
                <a:spcPts val="0"/>
              </a:spcAft>
              <a:buNone/>
            </a:pPr>
            <a:r>
              <a:rPr lang="es-419" sz="1500">
                <a:solidFill>
                  <a:schemeClr val="dk1"/>
                </a:solidFill>
                <a:highlight>
                  <a:srgbClr val="FFFFFF"/>
                </a:highlight>
              </a:rPr>
              <a:t> y luego combinando los resultados.</a:t>
            </a:r>
            <a:endParaRPr sz="1500">
              <a:solidFill>
                <a:schemeClr val="dk1"/>
              </a:solidFill>
              <a:highlight>
                <a:srgbClr val="FFFFFF"/>
              </a:highlight>
            </a:endParaRPr>
          </a:p>
          <a:p>
            <a:pPr indent="-323850" lvl="0" marL="457200" rtl="0" algn="l">
              <a:lnSpc>
                <a:spcPct val="130000"/>
              </a:lnSpc>
              <a:spcBef>
                <a:spcPts val="1500"/>
              </a:spcBef>
              <a:spcAft>
                <a:spcPts val="0"/>
              </a:spcAft>
              <a:buClr>
                <a:schemeClr val="dk1"/>
              </a:buClr>
              <a:buSzPts val="1500"/>
              <a:buChar char="●"/>
            </a:pPr>
            <a:r>
              <a:rPr lang="es-419" sz="1500">
                <a:solidFill>
                  <a:schemeClr val="dk1"/>
                </a:solidFill>
                <a:highlight>
                  <a:srgbClr val="FFFFFF"/>
                </a:highlight>
              </a:rPr>
              <a:t>Boosting es otra técnica de ensamble</a:t>
            </a:r>
            <a:endParaRPr sz="1500">
              <a:solidFill>
                <a:schemeClr val="dk1"/>
              </a:solidFill>
              <a:highlight>
                <a:srgbClr val="FFFFFF"/>
              </a:highlight>
            </a:endParaRPr>
          </a:p>
          <a:p>
            <a:pPr indent="0" lvl="0" marL="457200" rtl="0" algn="l">
              <a:lnSpc>
                <a:spcPct val="130000"/>
              </a:lnSpc>
              <a:spcBef>
                <a:spcPts val="1500"/>
              </a:spcBef>
              <a:spcAft>
                <a:spcPts val="1500"/>
              </a:spcAft>
              <a:buNone/>
            </a:pPr>
            <a:r>
              <a:rPr lang="es-419" sz="1500">
                <a:solidFill>
                  <a:schemeClr val="dk1"/>
                </a:solidFill>
                <a:highlight>
                  <a:srgbClr val="FFFFFF"/>
                </a:highlight>
              </a:rPr>
              <a:t> en la que el entrenamiento es secuencial.</a:t>
            </a:r>
            <a:endParaRPr sz="1500">
              <a:solidFill>
                <a:schemeClr val="dk1"/>
              </a:solidFill>
              <a:highlight>
                <a:srgbClr val="FFFFFF"/>
              </a:highlight>
            </a:endParaRPr>
          </a:p>
        </p:txBody>
      </p:sp>
      <p:pic>
        <p:nvPicPr>
          <p:cNvPr id="230" name="Google Shape;230;p32"/>
          <p:cNvPicPr preferRelativeResize="0"/>
          <p:nvPr/>
        </p:nvPicPr>
        <p:blipFill>
          <a:blip r:embed="rId3">
            <a:alphaModFix/>
          </a:blip>
          <a:stretch>
            <a:fillRect/>
          </a:stretch>
        </p:blipFill>
        <p:spPr>
          <a:xfrm>
            <a:off x="5833050" y="457837"/>
            <a:ext cx="2857500" cy="422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36" name="Google Shape;236;p33"/>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237" name="Google Shape;237;p33"/>
          <p:cNvSpPr txBox="1"/>
          <p:nvPr/>
        </p:nvSpPr>
        <p:spPr>
          <a:xfrm>
            <a:off x="104775" y="56350"/>
            <a:ext cx="792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Boosting</a:t>
            </a:r>
            <a:endParaRPr b="1" sz="1800">
              <a:solidFill>
                <a:srgbClr val="3E0D61"/>
              </a:solidFill>
              <a:latin typeface="Ubuntu"/>
              <a:ea typeface="Ubuntu"/>
              <a:cs typeface="Ubuntu"/>
              <a:sym typeface="Ubuntu"/>
            </a:endParaRPr>
          </a:p>
        </p:txBody>
      </p:sp>
      <p:sp>
        <p:nvSpPr>
          <p:cNvPr id="238" name="Google Shape;238;p33"/>
          <p:cNvSpPr txBox="1"/>
          <p:nvPr/>
        </p:nvSpPr>
        <p:spPr>
          <a:xfrm>
            <a:off x="308200" y="883275"/>
            <a:ext cx="8540700" cy="330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s-419" sz="1500">
                <a:solidFill>
                  <a:schemeClr val="dk1"/>
                </a:solidFill>
                <a:highlight>
                  <a:srgbClr val="FFFFFF"/>
                </a:highlight>
              </a:rPr>
              <a:t>Boosting</a:t>
            </a:r>
            <a:endParaRPr sz="1500">
              <a:solidFill>
                <a:schemeClr val="dk1"/>
              </a:solidFill>
              <a:highlight>
                <a:srgbClr val="FFFFFF"/>
              </a:highlight>
            </a:endParaRPr>
          </a:p>
          <a:p>
            <a:pPr indent="-323850" lvl="0" marL="457200" rtl="0" algn="l">
              <a:lnSpc>
                <a:spcPct val="130000"/>
              </a:lnSpc>
              <a:spcBef>
                <a:spcPts val="1500"/>
              </a:spcBef>
              <a:spcAft>
                <a:spcPts val="0"/>
              </a:spcAft>
              <a:buClr>
                <a:schemeClr val="dk1"/>
              </a:buClr>
              <a:buSzPts val="1500"/>
              <a:buChar char="●"/>
            </a:pPr>
            <a:r>
              <a:rPr lang="es-419" sz="1500">
                <a:solidFill>
                  <a:schemeClr val="dk1"/>
                </a:solidFill>
                <a:highlight>
                  <a:srgbClr val="FFFFFF"/>
                </a:highlight>
              </a:rPr>
              <a:t>Boosting es un procedimiento iterativo que va construyendo un modelo final en pasos.</a:t>
            </a:r>
            <a:endParaRPr sz="1500">
              <a:solidFill>
                <a:schemeClr val="dk1"/>
              </a:solidFill>
              <a:highlight>
                <a:srgbClr val="FFFFFF"/>
              </a:highlight>
            </a:endParaRPr>
          </a:p>
          <a:p>
            <a:pPr indent="-323850" lvl="0" marL="457200" rtl="0" algn="l">
              <a:lnSpc>
                <a:spcPct val="130000"/>
              </a:lnSpc>
              <a:spcBef>
                <a:spcPts val="0"/>
              </a:spcBef>
              <a:spcAft>
                <a:spcPts val="0"/>
              </a:spcAft>
              <a:buClr>
                <a:schemeClr val="dk1"/>
              </a:buClr>
              <a:buSzPts val="1500"/>
              <a:buChar char="●"/>
            </a:pPr>
            <a:r>
              <a:rPr lang="es-419" sz="1500">
                <a:solidFill>
                  <a:schemeClr val="dk1"/>
                </a:solidFill>
                <a:highlight>
                  <a:srgbClr val="FFFFFF"/>
                </a:highlight>
              </a:rPr>
              <a:t>En cada nuevo paso intentará aprender de los errores cometidos en los pasos previos. Se entrena una secuencia de modelos donde se da más peso a los ejemplos que fueron clasificados erróneamente por iteraciones anteriores.</a:t>
            </a:r>
            <a:endParaRPr sz="1500">
              <a:solidFill>
                <a:schemeClr val="dk1"/>
              </a:solidFill>
              <a:highlight>
                <a:srgbClr val="FFFFFF"/>
              </a:highlight>
            </a:endParaRPr>
          </a:p>
          <a:p>
            <a:pPr indent="-323850" lvl="0" marL="457200" rtl="0" algn="l">
              <a:lnSpc>
                <a:spcPct val="130000"/>
              </a:lnSpc>
              <a:spcBef>
                <a:spcPts val="0"/>
              </a:spcBef>
              <a:spcAft>
                <a:spcPts val="0"/>
              </a:spcAft>
              <a:buClr>
                <a:schemeClr val="dk1"/>
              </a:buClr>
              <a:buSzPts val="1500"/>
              <a:buChar char="●"/>
            </a:pPr>
            <a:r>
              <a:rPr lang="es-419" sz="1500">
                <a:solidFill>
                  <a:schemeClr val="dk1"/>
                </a:solidFill>
                <a:highlight>
                  <a:srgbClr val="FFFFFF"/>
                </a:highlight>
              </a:rPr>
              <a:t>Trabaja sobre los errores del modelo anterior o bien usándolos para cambiar la ponderación en el siguiente modelo o bien entrenando un modelo que prediga los mismos.</a:t>
            </a:r>
            <a:endParaRPr sz="1500">
              <a:solidFill>
                <a:schemeClr val="dk1"/>
              </a:solidFill>
              <a:highlight>
                <a:srgbClr val="FFFFFF"/>
              </a:highlight>
            </a:endParaRPr>
          </a:p>
          <a:p>
            <a:pPr indent="-323850" lvl="0" marL="457200" rtl="0" algn="l">
              <a:lnSpc>
                <a:spcPct val="130000"/>
              </a:lnSpc>
              <a:spcBef>
                <a:spcPts val="0"/>
              </a:spcBef>
              <a:spcAft>
                <a:spcPts val="0"/>
              </a:spcAft>
              <a:buClr>
                <a:schemeClr val="dk1"/>
              </a:buClr>
              <a:buSzPts val="1500"/>
              <a:buChar char="●"/>
            </a:pPr>
            <a:r>
              <a:rPr lang="es-419" sz="1500">
                <a:solidFill>
                  <a:schemeClr val="dk1"/>
                </a:solidFill>
                <a:highlight>
                  <a:srgbClr val="FFFFFF"/>
                </a:highlight>
              </a:rPr>
              <a:t>Al igual que con bagging, las tareas de clasificación se resuelven con una mayoría ponderada de votos, y las tareas de regresión se resuelven con una suma ponderada para producir la predicción final.</a:t>
            </a:r>
            <a:endParaRPr sz="1500">
              <a:solidFill>
                <a:schemeClr val="dk1"/>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44" name="Google Shape;244;p34"/>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245" name="Google Shape;245;p34"/>
          <p:cNvSpPr txBox="1"/>
          <p:nvPr/>
        </p:nvSpPr>
        <p:spPr>
          <a:xfrm>
            <a:off x="1685550" y="1489950"/>
            <a:ext cx="5772900" cy="21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018"/>
              <a:buNone/>
            </a:pPr>
            <a:r>
              <a:rPr b="1" lang="es-419" sz="6910">
                <a:solidFill>
                  <a:srgbClr val="3E0D61"/>
                </a:solidFill>
                <a:latin typeface="Ubuntu"/>
                <a:ea typeface="Ubuntu"/>
                <a:cs typeface="Ubuntu"/>
                <a:sym typeface="Ubuntu"/>
              </a:rPr>
              <a:t>Hands on !!!</a:t>
            </a:r>
            <a:endParaRPr b="1" sz="5245">
              <a:solidFill>
                <a:srgbClr val="3E0D61"/>
              </a:solidFill>
              <a:latin typeface="Ubuntu"/>
              <a:ea typeface="Ubuntu"/>
              <a:cs typeface="Ubuntu"/>
              <a:sym typeface="Ubuntu"/>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51" name="Google Shape;251;p35"/>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252" name="Google Shape;252;p35"/>
          <p:cNvSpPr txBox="1"/>
          <p:nvPr/>
        </p:nvSpPr>
        <p:spPr>
          <a:xfrm>
            <a:off x="104775" y="56350"/>
            <a:ext cx="792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3600">
                <a:solidFill>
                  <a:srgbClr val="3E0D61"/>
                </a:solidFill>
                <a:latin typeface="Ubuntu"/>
                <a:ea typeface="Ubuntu"/>
                <a:cs typeface="Ubuntu"/>
                <a:sym typeface="Ubuntu"/>
              </a:rPr>
              <a:t>Boosting</a:t>
            </a:r>
            <a:endParaRPr b="1" sz="1800">
              <a:solidFill>
                <a:srgbClr val="3E0D61"/>
              </a:solidFill>
              <a:latin typeface="Ubuntu"/>
              <a:ea typeface="Ubuntu"/>
              <a:cs typeface="Ubuntu"/>
              <a:sym typeface="Ubuntu"/>
            </a:endParaRPr>
          </a:p>
        </p:txBody>
      </p:sp>
      <p:sp>
        <p:nvSpPr>
          <p:cNvPr id="253" name="Google Shape;253;p35"/>
          <p:cNvSpPr txBox="1"/>
          <p:nvPr/>
        </p:nvSpPr>
        <p:spPr>
          <a:xfrm>
            <a:off x="308200" y="883275"/>
            <a:ext cx="8540700" cy="2001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s-419" sz="1500">
                <a:solidFill>
                  <a:schemeClr val="dk1"/>
                </a:solidFill>
                <a:highlight>
                  <a:srgbClr val="FFFFFF"/>
                </a:highlight>
              </a:rPr>
              <a:t>Boosting </a:t>
            </a:r>
            <a:endParaRPr sz="1500">
              <a:solidFill>
                <a:schemeClr val="dk1"/>
              </a:solidFill>
              <a:highlight>
                <a:srgbClr val="FFFFFF"/>
              </a:highlight>
            </a:endParaRPr>
          </a:p>
          <a:p>
            <a:pPr indent="0" lvl="0" marL="0" rtl="0" algn="l">
              <a:lnSpc>
                <a:spcPct val="130000"/>
              </a:lnSpc>
              <a:spcBef>
                <a:spcPts val="1500"/>
              </a:spcBef>
              <a:spcAft>
                <a:spcPts val="0"/>
              </a:spcAft>
              <a:buNone/>
            </a:pPr>
            <a:r>
              <a:rPr lang="es-419" sz="1500">
                <a:solidFill>
                  <a:schemeClr val="dk1"/>
                </a:solidFill>
                <a:highlight>
                  <a:srgbClr val="FFFFFF"/>
                </a:highlight>
              </a:rPr>
              <a:t>Boosting es un procedimiento iterativo que va construyendo un modelo final en pasos.</a:t>
            </a:r>
            <a:endParaRPr sz="1500">
              <a:solidFill>
                <a:schemeClr val="dk1"/>
              </a:solidFill>
              <a:highlight>
                <a:srgbClr val="FFFFFF"/>
              </a:highlight>
            </a:endParaRPr>
          </a:p>
          <a:p>
            <a:pPr indent="-323850" lvl="0" marL="457200" rtl="0" algn="l">
              <a:lnSpc>
                <a:spcPct val="130000"/>
              </a:lnSpc>
              <a:spcBef>
                <a:spcPts val="1500"/>
              </a:spcBef>
              <a:spcAft>
                <a:spcPts val="0"/>
              </a:spcAft>
              <a:buClr>
                <a:schemeClr val="dk1"/>
              </a:buClr>
              <a:buSzPts val="1500"/>
              <a:buChar char="●"/>
            </a:pPr>
            <a:r>
              <a:rPr lang="es-419" sz="1500">
                <a:solidFill>
                  <a:schemeClr val="dk1"/>
                </a:solidFill>
                <a:highlight>
                  <a:srgbClr val="FFFFFF"/>
                </a:highlight>
              </a:rPr>
              <a:t>En cada nuevo paso intentará aprender de los errores cometidos en los pasos previos. Se entrena una secuencia de modelos donde se da más peso a los ejemplos que fueron clasificados erróneamente por iteraciones anteriores.</a:t>
            </a:r>
            <a:endParaRPr sz="1500">
              <a:solidFill>
                <a:schemeClr val="dk1"/>
              </a:solidFill>
              <a:highlight>
                <a:srgbClr val="FFFFFF"/>
              </a:highlight>
            </a:endParaRPr>
          </a:p>
        </p:txBody>
      </p:sp>
      <p:pic>
        <p:nvPicPr>
          <p:cNvPr id="254" name="Google Shape;254;p35"/>
          <p:cNvPicPr preferRelativeResize="0"/>
          <p:nvPr/>
        </p:nvPicPr>
        <p:blipFill>
          <a:blip r:embed="rId3">
            <a:alphaModFix/>
          </a:blip>
          <a:stretch>
            <a:fillRect/>
          </a:stretch>
        </p:blipFill>
        <p:spPr>
          <a:xfrm>
            <a:off x="3083038" y="2780000"/>
            <a:ext cx="1969782" cy="1815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60" name="Google Shape;260;p36"/>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261" name="Google Shape;261;p36"/>
          <p:cNvSpPr txBox="1"/>
          <p:nvPr/>
        </p:nvSpPr>
        <p:spPr>
          <a:xfrm>
            <a:off x="104775" y="56350"/>
            <a:ext cx="792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Ensambles</a:t>
            </a:r>
            <a:endParaRPr b="1" sz="1800">
              <a:solidFill>
                <a:srgbClr val="3E0D61"/>
              </a:solidFill>
              <a:latin typeface="Ubuntu"/>
              <a:ea typeface="Ubuntu"/>
              <a:cs typeface="Ubuntu"/>
              <a:sym typeface="Ubuntu"/>
            </a:endParaRPr>
          </a:p>
        </p:txBody>
      </p:sp>
      <p:sp>
        <p:nvSpPr>
          <p:cNvPr id="262" name="Google Shape;262;p36"/>
          <p:cNvSpPr txBox="1"/>
          <p:nvPr/>
        </p:nvSpPr>
        <p:spPr>
          <a:xfrm>
            <a:off x="457200" y="1183005"/>
            <a:ext cx="3977700" cy="3394800"/>
          </a:xfrm>
          <a:prstGeom prst="rect">
            <a:avLst/>
          </a:prstGeom>
          <a:noFill/>
          <a:ln>
            <a:noFill/>
          </a:ln>
        </p:spPr>
        <p:txBody>
          <a:bodyPr anchorCtr="0" anchor="t" bIns="0" lIns="0" spcFirstLastPara="1" rIns="0" wrap="square" tIns="22850">
            <a:noAutofit/>
          </a:bodyPr>
          <a:lstStyle/>
          <a:p>
            <a:pPr indent="-336550" lvl="0" marL="348615" marR="527050" rtl="0" algn="l">
              <a:lnSpc>
                <a:spcPct val="117857"/>
              </a:lnSpc>
              <a:spcBef>
                <a:spcPts val="0"/>
              </a:spcBef>
              <a:spcAft>
                <a:spcPts val="0"/>
              </a:spcAft>
              <a:buClr>
                <a:srgbClr val="424242"/>
              </a:buClr>
              <a:buSzPts val="1400"/>
              <a:buChar char="●"/>
            </a:pPr>
            <a:r>
              <a:rPr lang="es-419">
                <a:solidFill>
                  <a:srgbClr val="000000"/>
                </a:solidFill>
              </a:rPr>
              <a:t>Modelos entrenados de manera  independiente.</a:t>
            </a:r>
            <a:endParaRPr>
              <a:solidFill>
                <a:srgbClr val="000000"/>
              </a:solidFill>
            </a:endParaRPr>
          </a:p>
          <a:p>
            <a:pPr indent="0" lvl="0" marL="0" rtl="0" algn="l">
              <a:spcBef>
                <a:spcPts val="45"/>
              </a:spcBef>
              <a:spcAft>
                <a:spcPts val="0"/>
              </a:spcAft>
              <a:buNone/>
            </a:pPr>
            <a:r>
              <a:t/>
            </a:r>
            <a:endParaRPr>
              <a:solidFill>
                <a:srgbClr val="000000"/>
              </a:solidFill>
            </a:endParaRPr>
          </a:p>
          <a:p>
            <a:pPr indent="-336550" lvl="0" marL="348615" rtl="0" algn="l">
              <a:spcBef>
                <a:spcPts val="0"/>
              </a:spcBef>
              <a:spcAft>
                <a:spcPts val="0"/>
              </a:spcAft>
              <a:buClr>
                <a:srgbClr val="424242"/>
              </a:buClr>
              <a:buSzPts val="1400"/>
              <a:buChar char="●"/>
            </a:pPr>
            <a:r>
              <a:rPr lang="es-419">
                <a:solidFill>
                  <a:srgbClr val="000000"/>
                </a:solidFill>
              </a:rPr>
              <a:t>Resuelve promediando los N modelos.</a:t>
            </a:r>
            <a:endParaRPr>
              <a:solidFill>
                <a:srgbClr val="000000"/>
              </a:solidFill>
            </a:endParaRPr>
          </a:p>
          <a:p>
            <a:pPr indent="0" lvl="0" marL="0" rtl="0" algn="l">
              <a:spcBef>
                <a:spcPts val="5"/>
              </a:spcBef>
              <a:spcAft>
                <a:spcPts val="0"/>
              </a:spcAft>
              <a:buNone/>
            </a:pPr>
            <a:r>
              <a:t/>
            </a:r>
            <a:endParaRPr>
              <a:solidFill>
                <a:srgbClr val="000000"/>
              </a:solidFill>
            </a:endParaRPr>
          </a:p>
          <a:p>
            <a:pPr indent="-336550" lvl="0" marL="348615" marR="500380" rtl="0" algn="l">
              <a:lnSpc>
                <a:spcPct val="117857"/>
              </a:lnSpc>
              <a:spcBef>
                <a:spcPts val="0"/>
              </a:spcBef>
              <a:spcAft>
                <a:spcPts val="0"/>
              </a:spcAft>
              <a:buClr>
                <a:srgbClr val="424242"/>
              </a:buClr>
              <a:buSzPts val="1400"/>
              <a:buChar char="●"/>
            </a:pPr>
            <a:r>
              <a:rPr lang="es-419">
                <a:solidFill>
                  <a:srgbClr val="000000"/>
                </a:solidFill>
              </a:rPr>
              <a:t>Enfocado en reducir la varianza.  Ayuda a prevenir overﬁtting.</a:t>
            </a:r>
            <a:endParaRPr>
              <a:solidFill>
                <a:srgbClr val="000000"/>
              </a:solidFill>
            </a:endParaRPr>
          </a:p>
          <a:p>
            <a:pPr indent="0" lvl="0" marL="0" rtl="0" algn="l">
              <a:spcBef>
                <a:spcPts val="15"/>
              </a:spcBef>
              <a:spcAft>
                <a:spcPts val="0"/>
              </a:spcAft>
              <a:buNone/>
            </a:pPr>
            <a:r>
              <a:t/>
            </a:r>
            <a:endParaRPr>
              <a:solidFill>
                <a:srgbClr val="000000"/>
              </a:solidFill>
            </a:endParaRPr>
          </a:p>
          <a:p>
            <a:pPr indent="-336550" lvl="0" marL="348615" marR="278765" rtl="0" algn="l">
              <a:lnSpc>
                <a:spcPct val="117857"/>
              </a:lnSpc>
              <a:spcBef>
                <a:spcPts val="0"/>
              </a:spcBef>
              <a:spcAft>
                <a:spcPts val="0"/>
              </a:spcAft>
              <a:buClr>
                <a:srgbClr val="424242"/>
              </a:buClr>
              <a:buSzPts val="1400"/>
              <a:buChar char="●"/>
            </a:pPr>
            <a:r>
              <a:rPr lang="es-419">
                <a:solidFill>
                  <a:srgbClr val="000000"/>
                </a:solidFill>
              </a:rPr>
              <a:t>Se suele usar con modelos de bajo  </a:t>
            </a:r>
            <a:r>
              <a:rPr lang="es-419"/>
              <a:t>sesgo</a:t>
            </a:r>
            <a:r>
              <a:rPr lang="es-419">
                <a:solidFill>
                  <a:srgbClr val="000000"/>
                </a:solidFill>
              </a:rPr>
              <a:t> y alta varianza.</a:t>
            </a:r>
            <a:endParaRPr>
              <a:solidFill>
                <a:srgbClr val="000000"/>
              </a:solidFill>
            </a:endParaRPr>
          </a:p>
          <a:p>
            <a:pPr indent="0" lvl="0" marL="0" rtl="0" algn="l">
              <a:spcBef>
                <a:spcPts val="45"/>
              </a:spcBef>
              <a:spcAft>
                <a:spcPts val="0"/>
              </a:spcAft>
              <a:buNone/>
            </a:pPr>
            <a:r>
              <a:t/>
            </a:r>
            <a:endParaRPr>
              <a:solidFill>
                <a:srgbClr val="000000"/>
              </a:solidFill>
            </a:endParaRPr>
          </a:p>
          <a:p>
            <a:pPr indent="-336550" lvl="0" marL="348615" rtl="0" algn="l">
              <a:spcBef>
                <a:spcPts val="0"/>
              </a:spcBef>
              <a:spcAft>
                <a:spcPts val="0"/>
              </a:spcAft>
              <a:buClr>
                <a:srgbClr val="424242"/>
              </a:buClr>
              <a:buSzPts val="1400"/>
              <a:buChar char="●"/>
            </a:pPr>
            <a:r>
              <a:rPr lang="es-419">
                <a:solidFill>
                  <a:srgbClr val="000000"/>
                </a:solidFill>
              </a:rPr>
              <a:t>Fácilmente paralelizable.</a:t>
            </a:r>
            <a:endParaRPr>
              <a:solidFill>
                <a:srgbClr val="000000"/>
              </a:solidFill>
            </a:endParaRPr>
          </a:p>
        </p:txBody>
      </p:sp>
      <p:sp>
        <p:nvSpPr>
          <p:cNvPr id="263" name="Google Shape;263;p36"/>
          <p:cNvSpPr txBox="1"/>
          <p:nvPr/>
        </p:nvSpPr>
        <p:spPr>
          <a:xfrm>
            <a:off x="1458719" y="664550"/>
            <a:ext cx="1501200" cy="452100"/>
          </a:xfrm>
          <a:prstGeom prst="rect">
            <a:avLst/>
          </a:prstGeom>
          <a:noFill/>
          <a:ln>
            <a:noFill/>
          </a:ln>
        </p:spPr>
        <p:txBody>
          <a:bodyPr anchorCtr="0" anchor="t" bIns="0" lIns="0" spcFirstLastPara="1" rIns="0" wrap="square" tIns="12700">
            <a:noAutofit/>
          </a:bodyPr>
          <a:lstStyle/>
          <a:p>
            <a:pPr indent="0" lvl="0" marL="12700" rtl="0" algn="l">
              <a:spcBef>
                <a:spcPts val="0"/>
              </a:spcBef>
              <a:spcAft>
                <a:spcPts val="0"/>
              </a:spcAft>
              <a:buNone/>
            </a:pPr>
            <a:r>
              <a:rPr b="1" lang="es-419" sz="2800">
                <a:solidFill>
                  <a:srgbClr val="E1446D"/>
                </a:solidFill>
                <a:latin typeface="Trebuchet MS"/>
                <a:ea typeface="Trebuchet MS"/>
                <a:cs typeface="Trebuchet MS"/>
                <a:sym typeface="Trebuchet MS"/>
              </a:rPr>
              <a:t>Bagging</a:t>
            </a:r>
            <a:endParaRPr b="1" sz="2800">
              <a:solidFill>
                <a:srgbClr val="424242"/>
              </a:solidFill>
              <a:latin typeface="Trebuchet MS"/>
              <a:ea typeface="Trebuchet MS"/>
              <a:cs typeface="Trebuchet MS"/>
              <a:sym typeface="Trebuchet MS"/>
            </a:endParaRPr>
          </a:p>
        </p:txBody>
      </p:sp>
      <p:sp>
        <p:nvSpPr>
          <p:cNvPr id="264" name="Google Shape;264;p36"/>
          <p:cNvSpPr txBox="1"/>
          <p:nvPr/>
        </p:nvSpPr>
        <p:spPr>
          <a:xfrm>
            <a:off x="5072159" y="1960535"/>
            <a:ext cx="3505800" cy="2267700"/>
          </a:xfrm>
          <a:prstGeom prst="rect">
            <a:avLst/>
          </a:prstGeom>
          <a:noFill/>
          <a:ln>
            <a:noFill/>
          </a:ln>
        </p:spPr>
        <p:txBody>
          <a:bodyPr anchorCtr="0" anchor="t" bIns="0" lIns="0" spcFirstLastPara="1" rIns="0" wrap="square" tIns="22850">
            <a:noAutofit/>
          </a:bodyPr>
          <a:lstStyle/>
          <a:p>
            <a:pPr indent="-336550" lvl="0" marL="348615" marR="50800" rtl="0" algn="l">
              <a:lnSpc>
                <a:spcPct val="117857"/>
              </a:lnSpc>
              <a:spcBef>
                <a:spcPts val="0"/>
              </a:spcBef>
              <a:spcAft>
                <a:spcPts val="0"/>
              </a:spcAft>
              <a:buSzPts val="1400"/>
              <a:buFont typeface="Arial"/>
              <a:buChar char="●"/>
            </a:pPr>
            <a:r>
              <a:rPr lang="es-419" sz="1400">
                <a:latin typeface="Arial"/>
                <a:ea typeface="Arial"/>
                <a:cs typeface="Arial"/>
                <a:sym typeface="Arial"/>
              </a:rPr>
              <a:t>Promedio pesado de los N modelos (su  peso depende de su performance).</a:t>
            </a:r>
            <a:endParaRPr sz="1400">
              <a:latin typeface="Arial"/>
              <a:ea typeface="Arial"/>
              <a:cs typeface="Arial"/>
              <a:sym typeface="Arial"/>
            </a:endParaRPr>
          </a:p>
          <a:p>
            <a:pPr indent="0" lvl="0" marL="0" marR="0" rtl="0" algn="l">
              <a:lnSpc>
                <a:spcPct val="100000"/>
              </a:lnSpc>
              <a:spcBef>
                <a:spcPts val="10"/>
              </a:spcBef>
              <a:spcAft>
                <a:spcPts val="0"/>
              </a:spcAft>
              <a:buClr>
                <a:srgbClr val="424242"/>
              </a:buClr>
              <a:buSzPts val="1750"/>
              <a:buFont typeface="Arial"/>
              <a:buNone/>
            </a:pPr>
            <a:r>
              <a:t/>
            </a:r>
            <a:endParaRPr sz="1750">
              <a:latin typeface="Arial"/>
              <a:ea typeface="Arial"/>
              <a:cs typeface="Arial"/>
              <a:sym typeface="Arial"/>
            </a:endParaRPr>
          </a:p>
          <a:p>
            <a:pPr indent="-336550" lvl="0" marL="348615" marR="5080" rtl="0" algn="l">
              <a:lnSpc>
                <a:spcPct val="117857"/>
              </a:lnSpc>
              <a:spcBef>
                <a:spcPts val="0"/>
              </a:spcBef>
              <a:spcAft>
                <a:spcPts val="0"/>
              </a:spcAft>
              <a:buSzPts val="1400"/>
              <a:buFont typeface="Arial"/>
              <a:buChar char="●"/>
            </a:pPr>
            <a:r>
              <a:rPr lang="es-419" sz="1400">
                <a:latin typeface="Arial"/>
                <a:ea typeface="Arial"/>
                <a:cs typeface="Arial"/>
                <a:sym typeface="Arial"/>
              </a:rPr>
              <a:t>Enfocado en reducir el </a:t>
            </a:r>
            <a:r>
              <a:rPr lang="es-419"/>
              <a:t>s</a:t>
            </a:r>
            <a:r>
              <a:rPr lang="es-419" sz="1400">
                <a:latin typeface="Arial"/>
                <a:ea typeface="Arial"/>
                <a:cs typeface="Arial"/>
                <a:sym typeface="Arial"/>
              </a:rPr>
              <a:t>esgo. </a:t>
            </a:r>
            <a:r>
              <a:rPr lang="es-419"/>
              <a:t>En algunos casos</a:t>
            </a:r>
            <a:r>
              <a:rPr lang="es-419" sz="1400">
                <a:latin typeface="Arial"/>
                <a:ea typeface="Arial"/>
                <a:cs typeface="Arial"/>
                <a:sym typeface="Arial"/>
              </a:rPr>
              <a:t>  puede causar overﬁtting.</a:t>
            </a:r>
            <a:endParaRPr sz="1400">
              <a:latin typeface="Arial"/>
              <a:ea typeface="Arial"/>
              <a:cs typeface="Arial"/>
              <a:sym typeface="Arial"/>
            </a:endParaRPr>
          </a:p>
          <a:p>
            <a:pPr indent="0" lvl="0" marL="0" marR="0" rtl="0" algn="l">
              <a:lnSpc>
                <a:spcPct val="100000"/>
              </a:lnSpc>
              <a:spcBef>
                <a:spcPts val="15"/>
              </a:spcBef>
              <a:spcAft>
                <a:spcPts val="0"/>
              </a:spcAft>
              <a:buClr>
                <a:srgbClr val="424242"/>
              </a:buClr>
              <a:buSzPts val="1750"/>
              <a:buFont typeface="Arial"/>
              <a:buNone/>
            </a:pPr>
            <a:r>
              <a:t/>
            </a:r>
            <a:endParaRPr sz="1750">
              <a:latin typeface="Arial"/>
              <a:ea typeface="Arial"/>
              <a:cs typeface="Arial"/>
              <a:sym typeface="Arial"/>
            </a:endParaRPr>
          </a:p>
          <a:p>
            <a:pPr indent="-336550" lvl="0" marL="348615" marR="381635" rtl="0" algn="l">
              <a:lnSpc>
                <a:spcPct val="117857"/>
              </a:lnSpc>
              <a:spcBef>
                <a:spcPts val="0"/>
              </a:spcBef>
              <a:spcAft>
                <a:spcPts val="0"/>
              </a:spcAft>
              <a:buSzPts val="1400"/>
              <a:buFont typeface="Arial"/>
              <a:buChar char="●"/>
            </a:pPr>
            <a:r>
              <a:rPr lang="es-419" sz="1400">
                <a:latin typeface="Arial"/>
                <a:ea typeface="Arial"/>
                <a:cs typeface="Arial"/>
                <a:sym typeface="Arial"/>
              </a:rPr>
              <a:t>Se suele usar con modelos de baja  varianza y alto sesgo.</a:t>
            </a:r>
            <a:endParaRPr sz="1400">
              <a:latin typeface="Arial"/>
              <a:ea typeface="Arial"/>
              <a:cs typeface="Arial"/>
              <a:sym typeface="Arial"/>
            </a:endParaRPr>
          </a:p>
          <a:p>
            <a:pPr indent="0" lvl="0" marL="0" marR="0" rtl="0" algn="l">
              <a:lnSpc>
                <a:spcPct val="100000"/>
              </a:lnSpc>
              <a:spcBef>
                <a:spcPts val="45"/>
              </a:spcBef>
              <a:spcAft>
                <a:spcPts val="0"/>
              </a:spcAft>
              <a:buClr>
                <a:srgbClr val="424242"/>
              </a:buClr>
              <a:buSzPts val="1650"/>
              <a:buFont typeface="Arial"/>
              <a:buNone/>
            </a:pPr>
            <a:r>
              <a:t/>
            </a:r>
            <a:endParaRPr sz="1650">
              <a:latin typeface="Arial"/>
              <a:ea typeface="Arial"/>
              <a:cs typeface="Arial"/>
              <a:sym typeface="Arial"/>
            </a:endParaRPr>
          </a:p>
          <a:p>
            <a:pPr indent="-336550" lvl="0" marL="348615" marR="0" rtl="0" algn="l">
              <a:lnSpc>
                <a:spcPct val="100000"/>
              </a:lnSpc>
              <a:spcBef>
                <a:spcPts val="0"/>
              </a:spcBef>
              <a:spcAft>
                <a:spcPts val="0"/>
              </a:spcAft>
              <a:buSzPts val="1400"/>
              <a:buFont typeface="Arial"/>
              <a:buChar char="●"/>
            </a:pPr>
            <a:r>
              <a:rPr lang="es-419" sz="1400">
                <a:latin typeface="Arial"/>
                <a:ea typeface="Arial"/>
                <a:cs typeface="Arial"/>
                <a:sym typeface="Arial"/>
              </a:rPr>
              <a:t>No se puede paralelizar fácilmente.</a:t>
            </a:r>
            <a:endParaRPr sz="1400">
              <a:latin typeface="Arial"/>
              <a:ea typeface="Arial"/>
              <a:cs typeface="Arial"/>
              <a:sym typeface="Arial"/>
            </a:endParaRPr>
          </a:p>
        </p:txBody>
      </p:sp>
      <p:sp>
        <p:nvSpPr>
          <p:cNvPr id="265" name="Google Shape;265;p36"/>
          <p:cNvSpPr txBox="1"/>
          <p:nvPr/>
        </p:nvSpPr>
        <p:spPr>
          <a:xfrm>
            <a:off x="4417050" y="664550"/>
            <a:ext cx="4295100" cy="12204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s-419" sz="2800">
                <a:solidFill>
                  <a:srgbClr val="424242"/>
                </a:solidFill>
                <a:latin typeface="Trebuchet MS"/>
                <a:ea typeface="Trebuchet MS"/>
                <a:cs typeface="Trebuchet MS"/>
                <a:sym typeface="Trebuchet MS"/>
              </a:rPr>
              <a:t>vs.	</a:t>
            </a:r>
            <a:r>
              <a:rPr b="1" lang="es-419" sz="2800">
                <a:solidFill>
                  <a:srgbClr val="E1446D"/>
                </a:solidFill>
                <a:latin typeface="Trebuchet MS"/>
                <a:ea typeface="Trebuchet MS"/>
                <a:cs typeface="Trebuchet MS"/>
                <a:sym typeface="Trebuchet MS"/>
              </a:rPr>
              <a:t>Boosting</a:t>
            </a:r>
            <a:endParaRPr sz="2800">
              <a:latin typeface="Trebuchet MS"/>
              <a:ea typeface="Trebuchet MS"/>
              <a:cs typeface="Trebuchet MS"/>
              <a:sym typeface="Trebuchet MS"/>
            </a:endParaRPr>
          </a:p>
          <a:p>
            <a:pPr indent="-336550" lvl="0" marL="1003300" marR="5080" rtl="0" algn="l">
              <a:lnSpc>
                <a:spcPct val="117857"/>
              </a:lnSpc>
              <a:spcBef>
                <a:spcPts val="2800"/>
              </a:spcBef>
              <a:spcAft>
                <a:spcPts val="0"/>
              </a:spcAft>
              <a:buSzPts val="1400"/>
              <a:buFont typeface="Arial"/>
              <a:buChar char="●"/>
            </a:pPr>
            <a:r>
              <a:rPr lang="es-419" sz="1400">
                <a:latin typeface="Arial"/>
                <a:ea typeface="Arial"/>
                <a:cs typeface="Arial"/>
                <a:sym typeface="Arial"/>
              </a:rPr>
              <a:t>Bastante Modelos entrenados enfocados  en mejorar las fallas de los anteriores.</a:t>
            </a:r>
            <a:endParaRPr sz="14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71" name="Google Shape;271;p37"/>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419"/>
              <a:t>‹#›</a:t>
            </a:fld>
            <a:endParaRPr/>
          </a:p>
        </p:txBody>
      </p:sp>
      <p:sp>
        <p:nvSpPr>
          <p:cNvPr id="272" name="Google Shape;272;p37"/>
          <p:cNvSpPr txBox="1"/>
          <p:nvPr/>
        </p:nvSpPr>
        <p:spPr>
          <a:xfrm>
            <a:off x="608850" y="2637750"/>
            <a:ext cx="7926300" cy="13920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s-419" sz="7200">
                <a:solidFill>
                  <a:srgbClr val="3E0D61"/>
                </a:solidFill>
                <a:latin typeface="Ubuntu"/>
                <a:ea typeface="Ubuntu"/>
                <a:cs typeface="Ubuntu"/>
                <a:sym typeface="Ubuntu"/>
              </a:rPr>
              <a:t>¿Preguntas?</a:t>
            </a:r>
            <a:endParaRPr b="1" sz="7200">
              <a:solidFill>
                <a:srgbClr val="3E0D61"/>
              </a:solidFill>
              <a:latin typeface="Ubuntu"/>
              <a:ea typeface="Ubuntu"/>
              <a:cs typeface="Ubuntu"/>
              <a:sym typeface="Ubuntu"/>
            </a:endParaRPr>
          </a:p>
        </p:txBody>
      </p:sp>
      <p:pic>
        <p:nvPicPr>
          <p:cNvPr id="273" name="Google Shape;273;p37"/>
          <p:cNvPicPr preferRelativeResize="0"/>
          <p:nvPr/>
        </p:nvPicPr>
        <p:blipFill>
          <a:blip r:embed="rId3">
            <a:alphaModFix/>
          </a:blip>
          <a:stretch>
            <a:fillRect/>
          </a:stretch>
        </p:blipFill>
        <p:spPr>
          <a:xfrm>
            <a:off x="2629200" y="438550"/>
            <a:ext cx="3898688" cy="2332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79" name="Google Shape;279;p38"/>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419"/>
              <a:t>‹#›</a:t>
            </a:fld>
            <a:endParaRPr/>
          </a:p>
        </p:txBody>
      </p:sp>
      <p:sp>
        <p:nvSpPr>
          <p:cNvPr id="280" name="Google Shape;280;p38"/>
          <p:cNvSpPr txBox="1"/>
          <p:nvPr/>
        </p:nvSpPr>
        <p:spPr>
          <a:xfrm>
            <a:off x="568300" y="806450"/>
            <a:ext cx="8366400" cy="31374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200"/>
              </a:spcBef>
              <a:spcAft>
                <a:spcPts val="0"/>
              </a:spcAft>
              <a:buNone/>
            </a:pPr>
            <a:r>
              <a:rPr b="1" lang="es-419" sz="1900">
                <a:solidFill>
                  <a:srgbClr val="172B4D"/>
                </a:solidFill>
                <a:highlight>
                  <a:srgbClr val="F4F5F7"/>
                </a:highlight>
              </a:rPr>
              <a:t>Recursos ensambles:</a:t>
            </a:r>
            <a:endParaRPr b="1" sz="1900">
              <a:solidFill>
                <a:srgbClr val="172B4D"/>
              </a:solidFill>
              <a:highlight>
                <a:srgbClr val="F4F5F7"/>
              </a:highlight>
            </a:endParaRPr>
          </a:p>
          <a:p>
            <a:pPr indent="-320675" lvl="0" marL="685800" marR="76200" rtl="0" algn="l">
              <a:lnSpc>
                <a:spcPct val="115000"/>
              </a:lnSpc>
              <a:spcBef>
                <a:spcPts val="1800"/>
              </a:spcBef>
              <a:spcAft>
                <a:spcPts val="0"/>
              </a:spcAft>
              <a:buClr>
                <a:srgbClr val="172B4D"/>
              </a:buClr>
              <a:buSzPts val="1450"/>
              <a:buFont typeface="Arial"/>
              <a:buChar char="●"/>
            </a:pPr>
            <a:r>
              <a:rPr lang="es-419" sz="1450">
                <a:solidFill>
                  <a:srgbClr val="172B4D"/>
                </a:solidFill>
                <a:highlight>
                  <a:srgbClr val="F4F5F7"/>
                </a:highlight>
              </a:rPr>
              <a:t>Ensemble methods: bagging, boosting and stacking: Excelente artículo (nivel intermedio/avanzado).</a:t>
            </a:r>
            <a:br>
              <a:rPr lang="es-419" sz="1450">
                <a:solidFill>
                  <a:srgbClr val="172B4D"/>
                </a:solidFill>
                <a:highlight>
                  <a:srgbClr val="F4F5F7"/>
                </a:highlight>
              </a:rPr>
            </a:br>
            <a:r>
              <a:rPr lang="es-419" sz="1450" u="sng">
                <a:solidFill>
                  <a:srgbClr val="172B4D"/>
                </a:solidFill>
                <a:highlight>
                  <a:srgbClr val="F4F5F7"/>
                </a:highlight>
                <a:hlinkClick r:id="rId3">
                  <a:extLst>
                    <a:ext uri="{A12FA001-AC4F-418D-AE19-62706E023703}">
                      <ahyp:hlinkClr val="tx"/>
                    </a:ext>
                  </a:extLst>
                </a:hlinkClick>
              </a:rPr>
              <a:t>https://towardsdatascience.com/ensemble-methods-bagging-boosting-and-stacking-c9214a10a205</a:t>
            </a:r>
            <a:endParaRPr sz="1450" u="sng">
              <a:solidFill>
                <a:srgbClr val="172B4D"/>
              </a:solidFill>
              <a:highlight>
                <a:srgbClr val="F4F5F7"/>
              </a:highlight>
            </a:endParaRPr>
          </a:p>
          <a:p>
            <a:pPr indent="-320675" lvl="0" marL="685800" marR="76200" rtl="0" algn="l">
              <a:lnSpc>
                <a:spcPct val="115000"/>
              </a:lnSpc>
              <a:spcBef>
                <a:spcPts val="0"/>
              </a:spcBef>
              <a:spcAft>
                <a:spcPts val="0"/>
              </a:spcAft>
              <a:buClr>
                <a:srgbClr val="172B4D"/>
              </a:buClr>
              <a:buSzPts val="1450"/>
              <a:buFont typeface="Arial"/>
              <a:buChar char="●"/>
            </a:pPr>
            <a:r>
              <a:rPr lang="es-419" sz="1450">
                <a:solidFill>
                  <a:srgbClr val="172B4D"/>
                </a:solidFill>
                <a:highlight>
                  <a:srgbClr val="F4F5F7"/>
                </a:highlight>
              </a:rPr>
              <a:t>Understanding Random Forest: Explicación (nivel básico) y ejemplo.</a:t>
            </a:r>
            <a:br>
              <a:rPr lang="es-419" sz="1450">
                <a:solidFill>
                  <a:srgbClr val="172B4D"/>
                </a:solidFill>
                <a:highlight>
                  <a:srgbClr val="F4F5F7"/>
                </a:highlight>
              </a:rPr>
            </a:br>
            <a:r>
              <a:rPr lang="es-419" sz="1450" u="sng">
                <a:solidFill>
                  <a:srgbClr val="172B4D"/>
                </a:solidFill>
                <a:highlight>
                  <a:srgbClr val="F4F5F7"/>
                </a:highlight>
                <a:hlinkClick r:id="rId4">
                  <a:extLst>
                    <a:ext uri="{A12FA001-AC4F-418D-AE19-62706E023703}">
                      <ahyp:hlinkClr val="tx"/>
                    </a:ext>
                  </a:extLst>
                </a:hlinkClick>
              </a:rPr>
              <a:t>https://towardsdatascience.com/understanding-random-forest-58381e0602d2</a:t>
            </a:r>
            <a:endParaRPr sz="1450" u="sng">
              <a:solidFill>
                <a:srgbClr val="172B4D"/>
              </a:solidFill>
              <a:highlight>
                <a:srgbClr val="F4F5F7"/>
              </a:highlight>
            </a:endParaRPr>
          </a:p>
          <a:p>
            <a:pPr indent="-320675" lvl="0" marL="685800" marR="76200" rtl="0" algn="l">
              <a:lnSpc>
                <a:spcPct val="115000"/>
              </a:lnSpc>
              <a:spcBef>
                <a:spcPts val="0"/>
              </a:spcBef>
              <a:spcAft>
                <a:spcPts val="0"/>
              </a:spcAft>
              <a:buClr>
                <a:srgbClr val="172B4D"/>
              </a:buClr>
              <a:buSzPts val="1450"/>
              <a:buFont typeface="Arial"/>
              <a:buChar char="●"/>
            </a:pPr>
            <a:r>
              <a:rPr lang="es-419" sz="1450">
                <a:solidFill>
                  <a:srgbClr val="172B4D"/>
                </a:solidFill>
                <a:highlight>
                  <a:srgbClr val="F4F5F7"/>
                </a:highlight>
              </a:rPr>
              <a:t>Ensamble de clasificadores usando AdaBoost: Explicación (nivel básico).</a:t>
            </a:r>
            <a:br>
              <a:rPr lang="es-419" sz="1450">
                <a:solidFill>
                  <a:srgbClr val="172B4D"/>
                </a:solidFill>
                <a:highlight>
                  <a:srgbClr val="F4F5F7"/>
                </a:highlight>
              </a:rPr>
            </a:br>
            <a:r>
              <a:rPr lang="es-419" sz="1450" u="sng">
                <a:solidFill>
                  <a:srgbClr val="172B4D"/>
                </a:solidFill>
                <a:highlight>
                  <a:srgbClr val="F4F5F7"/>
                </a:highlight>
                <a:hlinkClick r:id="rId5">
                  <a:extLst>
                    <a:ext uri="{A12FA001-AC4F-418D-AE19-62706E023703}">
                      <ahyp:hlinkClr val="tx"/>
                    </a:ext>
                  </a:extLst>
                </a:hlinkClick>
              </a:rPr>
              <a:t>https://medium.com/soldai/ensamble-de-clasificadores-usando-adaboost-50bc2ca47640</a:t>
            </a:r>
            <a:endParaRPr sz="1450" u="sng">
              <a:solidFill>
                <a:srgbClr val="172B4D"/>
              </a:solidFill>
              <a:highlight>
                <a:srgbClr val="F4F5F7"/>
              </a:highlight>
            </a:endParaRPr>
          </a:p>
          <a:p>
            <a:pPr indent="-320675" lvl="0" marL="685800" marR="76200" rtl="0" algn="l">
              <a:lnSpc>
                <a:spcPct val="115000"/>
              </a:lnSpc>
              <a:spcBef>
                <a:spcPts val="0"/>
              </a:spcBef>
              <a:spcAft>
                <a:spcPts val="0"/>
              </a:spcAft>
              <a:buClr>
                <a:srgbClr val="172B4D"/>
              </a:buClr>
              <a:buSzPts val="1450"/>
              <a:buFont typeface="Arial"/>
              <a:buChar char="●"/>
            </a:pPr>
            <a:r>
              <a:rPr lang="es-419" sz="1450">
                <a:solidFill>
                  <a:srgbClr val="172B4D"/>
                </a:solidFill>
                <a:highlight>
                  <a:srgbClr val="F4F5F7"/>
                </a:highlight>
              </a:rPr>
              <a:t>A Gentle Introduction to XGBoost for Applied Machine Learning: Introducción con referencias a material extra (nivel básico/intermedio).</a:t>
            </a:r>
            <a:br>
              <a:rPr lang="es-419" sz="1450">
                <a:solidFill>
                  <a:srgbClr val="172B4D"/>
                </a:solidFill>
                <a:highlight>
                  <a:srgbClr val="F4F5F7"/>
                </a:highlight>
              </a:rPr>
            </a:br>
            <a:r>
              <a:rPr lang="es-419" sz="1450" u="sng">
                <a:solidFill>
                  <a:srgbClr val="172B4D"/>
                </a:solidFill>
                <a:highlight>
                  <a:srgbClr val="F4F5F7"/>
                </a:highlight>
                <a:hlinkClick r:id="rId6">
                  <a:extLst>
                    <a:ext uri="{A12FA001-AC4F-418D-AE19-62706E023703}">
                      <ahyp:hlinkClr val="tx"/>
                    </a:ext>
                  </a:extLst>
                </a:hlinkClick>
              </a:rPr>
              <a:t>https://machinelearningmastery.com/gentle-introduction-xgboost-applied-machine-learning/</a:t>
            </a:r>
            <a:endParaRPr sz="1450" u="sng">
              <a:solidFill>
                <a:srgbClr val="172B4D"/>
              </a:solidFill>
              <a:highlight>
                <a:srgbClr val="F4F5F7"/>
              </a:highlight>
            </a:endParaRPr>
          </a:p>
          <a:p>
            <a:pPr indent="0" lvl="0" marL="0" rtl="0" algn="l">
              <a:spcBef>
                <a:spcPts val="180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286" name="Google Shape;286;p39"/>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419"/>
              <a:t>‹#›</a:t>
            </a:fld>
            <a:endParaRPr/>
          </a:p>
        </p:txBody>
      </p:sp>
      <p:sp>
        <p:nvSpPr>
          <p:cNvPr id="287" name="Google Shape;287;p39"/>
          <p:cNvSpPr txBox="1"/>
          <p:nvPr/>
        </p:nvSpPr>
        <p:spPr>
          <a:xfrm>
            <a:off x="568300" y="806450"/>
            <a:ext cx="8366400" cy="31374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200"/>
              </a:spcBef>
              <a:spcAft>
                <a:spcPts val="0"/>
              </a:spcAft>
              <a:buNone/>
            </a:pPr>
            <a:r>
              <a:rPr b="1" lang="es-419" sz="1900">
                <a:solidFill>
                  <a:srgbClr val="172B4D"/>
                </a:solidFill>
                <a:highlight>
                  <a:srgbClr val="F4F5F7"/>
                </a:highlight>
              </a:rPr>
              <a:t>Recursos tunning:</a:t>
            </a:r>
            <a:endParaRPr b="1" sz="1900">
              <a:solidFill>
                <a:srgbClr val="172B4D"/>
              </a:solidFill>
              <a:highlight>
                <a:srgbClr val="F4F5F7"/>
              </a:highlight>
            </a:endParaRPr>
          </a:p>
          <a:p>
            <a:pPr indent="0" lvl="0" marL="0" rtl="0" algn="l">
              <a:spcBef>
                <a:spcPts val="600"/>
              </a:spcBef>
              <a:spcAft>
                <a:spcPts val="0"/>
              </a:spcAft>
              <a:buNone/>
            </a:pPr>
            <a:r>
              <a:t/>
            </a:r>
            <a:endParaRPr sz="1800">
              <a:solidFill>
                <a:srgbClr val="000000"/>
              </a:solidFill>
              <a:latin typeface="Calibri"/>
              <a:ea typeface="Calibri"/>
              <a:cs typeface="Calibri"/>
              <a:sym typeface="Calibri"/>
            </a:endParaRPr>
          </a:p>
        </p:txBody>
      </p:sp>
      <p:sp>
        <p:nvSpPr>
          <p:cNvPr id="288" name="Google Shape;288;p39"/>
          <p:cNvSpPr txBox="1"/>
          <p:nvPr/>
        </p:nvSpPr>
        <p:spPr>
          <a:xfrm>
            <a:off x="2699475" y="1139377"/>
            <a:ext cx="4646400" cy="3517800"/>
          </a:xfrm>
          <a:prstGeom prst="rect">
            <a:avLst/>
          </a:prstGeom>
          <a:noFill/>
          <a:ln>
            <a:noFill/>
          </a:ln>
        </p:spPr>
        <p:txBody>
          <a:bodyPr anchorCtr="0" anchor="t" bIns="0" lIns="0" spcFirstLastPara="1" rIns="0" wrap="square" tIns="22850">
            <a:noAutofit/>
          </a:bodyPr>
          <a:lstStyle/>
          <a:p>
            <a:pPr indent="-336550" lvl="0" marL="348615" marR="189230" rtl="0" algn="l">
              <a:lnSpc>
                <a:spcPct val="117857"/>
              </a:lnSpc>
              <a:spcBef>
                <a:spcPts val="0"/>
              </a:spcBef>
              <a:spcAft>
                <a:spcPts val="0"/>
              </a:spcAft>
              <a:buClr>
                <a:srgbClr val="434343"/>
              </a:buClr>
              <a:buSzPts val="1400"/>
              <a:buFont typeface="Arial"/>
              <a:buChar char="●"/>
            </a:pPr>
            <a:r>
              <a:rPr lang="es-419" sz="1400">
                <a:solidFill>
                  <a:srgbClr val="434343"/>
                </a:solidFill>
                <a:latin typeface="Trebuchet MS"/>
                <a:ea typeface="Trebuchet MS"/>
                <a:cs typeface="Trebuchet MS"/>
                <a:sym typeface="Trebuchet MS"/>
              </a:rPr>
              <a:t>Como siempre,</a:t>
            </a:r>
            <a:r>
              <a:rPr lang="es-419" sz="1400">
                <a:solidFill>
                  <a:srgbClr val="009BDE"/>
                </a:solidFill>
                <a:latin typeface="Trebuchet MS"/>
                <a:ea typeface="Trebuchet MS"/>
                <a:cs typeface="Trebuchet MS"/>
                <a:sym typeface="Trebuchet MS"/>
              </a:rPr>
              <a:t> </a:t>
            </a:r>
            <a:r>
              <a:rPr lang="es-419" sz="1400" u="sng">
                <a:solidFill>
                  <a:srgbClr val="009BDE"/>
                </a:solidFill>
                <a:latin typeface="Trebuchet MS"/>
                <a:ea typeface="Trebuchet MS"/>
                <a:cs typeface="Trebuchet MS"/>
                <a:sym typeface="Trebuchet MS"/>
                <a:hlinkClick r:id="rId3">
                  <a:extLst>
                    <a:ext uri="{A12FA001-AC4F-418D-AE19-62706E023703}">
                      <ahyp:hlinkClr val="tx"/>
                    </a:ext>
                  </a:extLst>
                </a:hlinkClick>
              </a:rPr>
              <a:t>la guía de Scikit-Learn </a:t>
            </a:r>
            <a:r>
              <a:rPr lang="es-419" sz="1400">
                <a:solidFill>
                  <a:srgbClr val="434343"/>
                </a:solidFill>
                <a:latin typeface="Trebuchet MS"/>
                <a:ea typeface="Trebuchet MS"/>
                <a:cs typeface="Trebuchet MS"/>
                <a:sym typeface="Trebuchet MS"/>
              </a:rPr>
              <a:t>es una muy  buena referencia.</a:t>
            </a:r>
            <a:endParaRPr sz="1400">
              <a:latin typeface="Trebuchet MS"/>
              <a:ea typeface="Trebuchet MS"/>
              <a:cs typeface="Trebuchet MS"/>
              <a:sym typeface="Trebuchet MS"/>
            </a:endParaRPr>
          </a:p>
          <a:p>
            <a:pPr indent="0" lvl="0" marL="0" marR="0" rtl="0" algn="l">
              <a:lnSpc>
                <a:spcPct val="100000"/>
              </a:lnSpc>
              <a:spcBef>
                <a:spcPts val="40"/>
              </a:spcBef>
              <a:spcAft>
                <a:spcPts val="0"/>
              </a:spcAft>
              <a:buClr>
                <a:srgbClr val="434343"/>
              </a:buClr>
              <a:buSzPts val="1400"/>
              <a:buFont typeface="Arial"/>
              <a:buNone/>
            </a:pPr>
            <a:r>
              <a:t/>
            </a:r>
            <a:endParaRPr sz="1400">
              <a:latin typeface="Times New Roman"/>
              <a:ea typeface="Times New Roman"/>
              <a:cs typeface="Times New Roman"/>
              <a:sym typeface="Times New Roman"/>
            </a:endParaRPr>
          </a:p>
          <a:p>
            <a:pPr indent="-336550" lvl="0" marL="348615" marR="463550" rtl="0" algn="l">
              <a:lnSpc>
                <a:spcPct val="117857"/>
              </a:lnSpc>
              <a:spcBef>
                <a:spcPts val="0"/>
              </a:spcBef>
              <a:spcAft>
                <a:spcPts val="0"/>
              </a:spcAft>
              <a:buClr>
                <a:srgbClr val="434343"/>
              </a:buClr>
              <a:buSzPts val="1400"/>
              <a:buFont typeface="Arial"/>
              <a:buChar char="●"/>
            </a:pPr>
            <a:r>
              <a:rPr b="1" lang="es-419" sz="1400">
                <a:solidFill>
                  <a:srgbClr val="434343"/>
                </a:solidFill>
                <a:latin typeface="Trebuchet MS"/>
                <a:ea typeface="Trebuchet MS"/>
                <a:cs typeface="Trebuchet MS"/>
                <a:sym typeface="Trebuchet MS"/>
              </a:rPr>
              <a:t>Capítulo 5, “Machine Learning:  Hyperparameters and Model Validation”, de </a:t>
            </a:r>
            <a:r>
              <a:rPr b="1" lang="es-419" sz="1400" u="sng">
                <a:solidFill>
                  <a:srgbClr val="009BDE"/>
                </a:solidFill>
                <a:latin typeface="Trebuchet MS"/>
                <a:ea typeface="Trebuchet MS"/>
                <a:cs typeface="Trebuchet MS"/>
                <a:sym typeface="Trebuchet MS"/>
              </a:rPr>
              <a:t> </a:t>
            </a:r>
            <a:r>
              <a:rPr b="1" lang="es-419" sz="1400" u="sng">
                <a:solidFill>
                  <a:srgbClr val="009BDE"/>
                </a:solidFill>
                <a:latin typeface="Trebuchet MS"/>
                <a:ea typeface="Trebuchet MS"/>
                <a:cs typeface="Trebuchet MS"/>
                <a:sym typeface="Trebuchet MS"/>
                <a:hlinkClick r:id="rId4">
                  <a:extLst>
                    <a:ext uri="{A12FA001-AC4F-418D-AE19-62706E023703}">
                      <ahyp:hlinkClr val="tx"/>
                    </a:ext>
                  </a:extLst>
                </a:hlinkClick>
              </a:rPr>
              <a:t>Python Data Science Handbook</a:t>
            </a:r>
            <a:r>
              <a:rPr b="1" lang="es-419" sz="1400">
                <a:solidFill>
                  <a:srgbClr val="434343"/>
                </a:solidFill>
                <a:latin typeface="Trebuchet MS"/>
                <a:ea typeface="Trebuchet MS"/>
                <a:cs typeface="Trebuchet MS"/>
                <a:sym typeface="Trebuchet MS"/>
              </a:rPr>
              <a:t>. </a:t>
            </a:r>
            <a:r>
              <a:rPr lang="es-419" sz="1400">
                <a:solidFill>
                  <a:srgbClr val="434343"/>
                </a:solidFill>
                <a:latin typeface="Trebuchet MS"/>
                <a:ea typeface="Trebuchet MS"/>
                <a:cs typeface="Trebuchet MS"/>
                <a:sym typeface="Trebuchet MS"/>
              </a:rPr>
              <a:t>La última  sección tiene un ejemplo con Grid Search.</a:t>
            </a:r>
            <a:endParaRPr sz="1400">
              <a:latin typeface="Trebuchet MS"/>
              <a:ea typeface="Trebuchet MS"/>
              <a:cs typeface="Trebuchet MS"/>
              <a:sym typeface="Trebuchet MS"/>
            </a:endParaRPr>
          </a:p>
          <a:p>
            <a:pPr indent="0" lvl="0" marL="0" marR="0" rtl="0" algn="l">
              <a:lnSpc>
                <a:spcPct val="100000"/>
              </a:lnSpc>
              <a:spcBef>
                <a:spcPts val="10"/>
              </a:spcBef>
              <a:spcAft>
                <a:spcPts val="0"/>
              </a:spcAft>
              <a:buClr>
                <a:srgbClr val="434343"/>
              </a:buClr>
              <a:buSzPts val="1750"/>
              <a:buFont typeface="Arial"/>
              <a:buNone/>
            </a:pPr>
            <a:r>
              <a:t/>
            </a:r>
            <a:endParaRPr sz="1750">
              <a:latin typeface="Times New Roman"/>
              <a:ea typeface="Times New Roman"/>
              <a:cs typeface="Times New Roman"/>
              <a:sym typeface="Times New Roman"/>
            </a:endParaRPr>
          </a:p>
          <a:p>
            <a:pPr indent="-336550" lvl="0" marL="348615" marR="5080" rtl="0" algn="l">
              <a:lnSpc>
                <a:spcPct val="117857"/>
              </a:lnSpc>
              <a:spcBef>
                <a:spcPts val="0"/>
              </a:spcBef>
              <a:spcAft>
                <a:spcPts val="0"/>
              </a:spcAft>
              <a:buClr>
                <a:srgbClr val="434343"/>
              </a:buClr>
              <a:buSzPts val="1400"/>
              <a:buFont typeface="Arial"/>
              <a:buChar char="●"/>
            </a:pPr>
            <a:r>
              <a:rPr b="1" lang="es-419" sz="1400">
                <a:solidFill>
                  <a:srgbClr val="434343"/>
                </a:solidFill>
                <a:latin typeface="Trebuchet MS"/>
                <a:ea typeface="Trebuchet MS"/>
                <a:cs typeface="Trebuchet MS"/>
                <a:sym typeface="Trebuchet MS"/>
              </a:rPr>
              <a:t>Muy recomendable:</a:t>
            </a:r>
            <a:r>
              <a:rPr b="1" lang="es-419" sz="1400">
                <a:solidFill>
                  <a:srgbClr val="1B3678"/>
                </a:solidFill>
                <a:latin typeface="Trebuchet MS"/>
                <a:ea typeface="Trebuchet MS"/>
                <a:cs typeface="Trebuchet MS"/>
                <a:sym typeface="Trebuchet MS"/>
              </a:rPr>
              <a:t> </a:t>
            </a:r>
            <a:r>
              <a:rPr lang="es-419" sz="1400" u="sng">
                <a:solidFill>
                  <a:srgbClr val="1B3678"/>
                </a:solidFill>
                <a:latin typeface="Trebuchet MS"/>
                <a:ea typeface="Trebuchet MS"/>
                <a:cs typeface="Trebuchet MS"/>
                <a:sym typeface="Trebuchet MS"/>
                <a:hlinkClick r:id="rId5">
                  <a:extLst>
                    <a:ext uri="{A12FA001-AC4F-418D-AE19-62706E023703}">
                      <ahyp:hlinkClr val="tx"/>
                    </a:ext>
                  </a:extLst>
                </a:hlinkClick>
              </a:rPr>
              <a:t>Artículo </a:t>
            </a:r>
            <a:r>
              <a:rPr lang="es-419" sz="1400">
                <a:solidFill>
                  <a:srgbClr val="434343"/>
                </a:solidFill>
                <a:latin typeface="Trebuchet MS"/>
                <a:ea typeface="Trebuchet MS"/>
                <a:cs typeface="Trebuchet MS"/>
                <a:sym typeface="Trebuchet MS"/>
              </a:rPr>
              <a:t>con código y ejemplos  de optimización de Hiperparámetros, mostrando  algunas técnicas más de las que vimos en la clase.  Además, hace un breve repaso de algunos  conceptos que vimos en las clases. ¡Notar qué  dataset usan de ejemplo!</a:t>
            </a:r>
            <a:endParaRPr sz="1400">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ctrTitle"/>
          </p:nvPr>
        </p:nvSpPr>
        <p:spPr>
          <a:xfrm>
            <a:off x="311700" y="1114936"/>
            <a:ext cx="8520600" cy="12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419" sz="7200">
                <a:solidFill>
                  <a:srgbClr val="3E0D61"/>
                </a:solidFill>
                <a:latin typeface="Ubuntu"/>
                <a:ea typeface="Ubuntu"/>
                <a:cs typeface="Ubuntu"/>
                <a:sym typeface="Ubuntu"/>
              </a:rPr>
              <a:t>¡Muchas gracias!</a:t>
            </a:r>
            <a:endParaRPr b="1" sz="7200">
              <a:solidFill>
                <a:srgbClr val="3E0D61"/>
              </a:solidFill>
              <a:latin typeface="Ubuntu"/>
              <a:ea typeface="Ubuntu"/>
              <a:cs typeface="Ubuntu"/>
              <a:sym typeface="Ubuntu"/>
            </a:endParaRPr>
          </a:p>
        </p:txBody>
      </p:sp>
      <p:pic>
        <p:nvPicPr>
          <p:cNvPr id="294" name="Google Shape;294;p40"/>
          <p:cNvPicPr preferRelativeResize="0"/>
          <p:nvPr/>
        </p:nvPicPr>
        <p:blipFill rotWithShape="1">
          <a:blip r:embed="rId3">
            <a:alphaModFix amt="14000"/>
          </a:blip>
          <a:srcRect b="12916" l="1073" r="2243" t="6955"/>
          <a:stretch/>
        </p:blipFill>
        <p:spPr>
          <a:xfrm>
            <a:off x="0" y="0"/>
            <a:ext cx="9144001" cy="2825700"/>
          </a:xfrm>
          <a:prstGeom prst="rect">
            <a:avLst/>
          </a:prstGeom>
          <a:noFill/>
          <a:ln>
            <a:noFill/>
          </a:ln>
        </p:spPr>
      </p:pic>
      <p:sp>
        <p:nvSpPr>
          <p:cNvPr id="295" name="Google Shape;295;p40"/>
          <p:cNvSpPr/>
          <p:nvPr/>
        </p:nvSpPr>
        <p:spPr>
          <a:xfrm>
            <a:off x="0" y="2825700"/>
            <a:ext cx="9144000" cy="2317800"/>
          </a:xfrm>
          <a:prstGeom prst="rect">
            <a:avLst/>
          </a:prstGeom>
          <a:solidFill>
            <a:srgbClr val="3E0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0"/>
          <p:cNvPicPr preferRelativeResize="0"/>
          <p:nvPr/>
        </p:nvPicPr>
        <p:blipFill>
          <a:blip r:embed="rId4">
            <a:alphaModFix/>
          </a:blip>
          <a:stretch>
            <a:fillRect/>
          </a:stretch>
        </p:blipFill>
        <p:spPr>
          <a:xfrm>
            <a:off x="2652700" y="4572000"/>
            <a:ext cx="3838575" cy="9525"/>
          </a:xfrm>
          <a:prstGeom prst="rect">
            <a:avLst/>
          </a:prstGeom>
          <a:noFill/>
          <a:ln>
            <a:noFill/>
          </a:ln>
        </p:spPr>
      </p:pic>
      <p:sp>
        <p:nvSpPr>
          <p:cNvPr id="297" name="Google Shape;297;p40"/>
          <p:cNvSpPr txBox="1"/>
          <p:nvPr>
            <p:ph idx="1" type="subTitle"/>
          </p:nvPr>
        </p:nvSpPr>
        <p:spPr>
          <a:xfrm>
            <a:off x="1845463" y="3233025"/>
            <a:ext cx="2862000" cy="59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1900">
                <a:solidFill>
                  <a:schemeClr val="lt1"/>
                </a:solidFill>
                <a:latin typeface="Nunito"/>
                <a:ea typeface="Nunito"/>
                <a:cs typeface="Nunito"/>
                <a:sym typeface="Nunito"/>
              </a:rPr>
              <a:t>Ing. Yoel Lopez</a:t>
            </a:r>
            <a:endParaRPr sz="1900">
              <a:solidFill>
                <a:schemeClr val="lt1"/>
              </a:solidFill>
              <a:latin typeface="Nunito"/>
              <a:ea typeface="Nunito"/>
              <a:cs typeface="Nunito"/>
              <a:sym typeface="Nunito"/>
            </a:endParaRPr>
          </a:p>
        </p:txBody>
      </p:sp>
      <p:pic>
        <p:nvPicPr>
          <p:cNvPr id="298" name="Google Shape;298;p40"/>
          <p:cNvPicPr preferRelativeResize="0"/>
          <p:nvPr/>
        </p:nvPicPr>
        <p:blipFill>
          <a:blip r:embed="rId5">
            <a:alphaModFix/>
          </a:blip>
          <a:stretch>
            <a:fillRect/>
          </a:stretch>
        </p:blipFill>
        <p:spPr>
          <a:xfrm>
            <a:off x="1178550" y="3147825"/>
            <a:ext cx="592200" cy="592200"/>
          </a:xfrm>
          <a:prstGeom prst="ellipse">
            <a:avLst/>
          </a:prstGeom>
          <a:noFill/>
          <a:ln cap="flat" cmpd="sng" w="19050">
            <a:solidFill>
              <a:schemeClr val="lt1"/>
            </a:solidFill>
            <a:prstDash val="solid"/>
            <a:round/>
            <a:headEnd len="sm" w="sm" type="none"/>
            <a:tailEnd len="sm" w="sm" type="none"/>
          </a:ln>
        </p:spPr>
      </p:pic>
      <p:sp>
        <p:nvSpPr>
          <p:cNvPr id="299" name="Google Shape;299;p40"/>
          <p:cNvSpPr txBox="1"/>
          <p:nvPr/>
        </p:nvSpPr>
        <p:spPr>
          <a:xfrm>
            <a:off x="4782300" y="3329025"/>
            <a:ext cx="27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u="sng">
                <a:solidFill>
                  <a:srgbClr val="E52384"/>
                </a:solidFill>
                <a:latin typeface="Nunito"/>
                <a:ea typeface="Nunito"/>
                <a:cs typeface="Nunito"/>
                <a:sym typeface="Nunito"/>
                <a:hlinkClick r:id="rId6">
                  <a:extLst>
                    <a:ext uri="{A12FA001-AC4F-418D-AE19-62706E023703}">
                      <ahyp:hlinkClr val="tx"/>
                    </a:ext>
                  </a:extLst>
                </a:hlinkClick>
              </a:rPr>
              <a:t>Follow me on LinkedIn!</a:t>
            </a:r>
            <a:endParaRPr>
              <a:solidFill>
                <a:srgbClr val="E52384"/>
              </a:solidFill>
              <a:latin typeface="Nunito"/>
              <a:ea typeface="Nunito"/>
              <a:cs typeface="Nunito"/>
              <a:sym typeface="Nunito"/>
            </a:endParaRPr>
          </a:p>
        </p:txBody>
      </p:sp>
      <p:sp>
        <p:nvSpPr>
          <p:cNvPr id="300" name="Google Shape;300;p40"/>
          <p:cNvSpPr txBox="1"/>
          <p:nvPr>
            <p:ph idx="1" type="subTitle"/>
          </p:nvPr>
        </p:nvSpPr>
        <p:spPr>
          <a:xfrm>
            <a:off x="1845477" y="3806513"/>
            <a:ext cx="3209400" cy="59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1900">
                <a:solidFill>
                  <a:schemeClr val="lt1"/>
                </a:solidFill>
                <a:latin typeface="Nunito"/>
                <a:ea typeface="Nunito"/>
                <a:cs typeface="Nunito"/>
                <a:sym typeface="Nunito"/>
              </a:rPr>
              <a:t>Lic. </a:t>
            </a:r>
            <a:r>
              <a:rPr lang="es-419" sz="1900">
                <a:solidFill>
                  <a:schemeClr val="lt1"/>
                </a:solidFill>
                <a:latin typeface="Nunito"/>
                <a:ea typeface="Nunito"/>
                <a:cs typeface="Nunito"/>
                <a:sym typeface="Nunito"/>
              </a:rPr>
              <a:t>Camilo Leonel Amadio</a:t>
            </a:r>
            <a:endParaRPr sz="1900">
              <a:solidFill>
                <a:schemeClr val="lt1"/>
              </a:solidFill>
              <a:latin typeface="Nunito"/>
              <a:ea typeface="Nunito"/>
              <a:cs typeface="Nunito"/>
              <a:sym typeface="Nunito"/>
            </a:endParaRPr>
          </a:p>
        </p:txBody>
      </p:sp>
      <p:sp>
        <p:nvSpPr>
          <p:cNvPr id="301" name="Google Shape;301;p40"/>
          <p:cNvSpPr txBox="1"/>
          <p:nvPr/>
        </p:nvSpPr>
        <p:spPr>
          <a:xfrm>
            <a:off x="4782300" y="3902500"/>
            <a:ext cx="27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u="sng">
                <a:solidFill>
                  <a:srgbClr val="E52384"/>
                </a:solidFill>
                <a:latin typeface="Nunito"/>
                <a:ea typeface="Nunito"/>
                <a:cs typeface="Nunito"/>
                <a:sym typeface="Nunito"/>
                <a:hlinkClick r:id="rId7">
                  <a:extLst>
                    <a:ext uri="{A12FA001-AC4F-418D-AE19-62706E023703}">
                      <ahyp:hlinkClr val="tx"/>
                    </a:ext>
                  </a:extLst>
                </a:hlinkClick>
              </a:rPr>
              <a:t>Follow me on LinkedIn!</a:t>
            </a:r>
            <a:endParaRPr>
              <a:solidFill>
                <a:srgbClr val="E52384"/>
              </a:solidFill>
              <a:latin typeface="Nunito"/>
              <a:ea typeface="Nunito"/>
              <a:cs typeface="Nunito"/>
              <a:sym typeface="Nunito"/>
            </a:endParaRPr>
          </a:p>
        </p:txBody>
      </p:sp>
      <p:pic>
        <p:nvPicPr>
          <p:cNvPr id="302" name="Google Shape;302;p40"/>
          <p:cNvPicPr preferRelativeResize="0"/>
          <p:nvPr/>
        </p:nvPicPr>
        <p:blipFill>
          <a:blip r:embed="rId8">
            <a:alphaModFix/>
          </a:blip>
          <a:stretch>
            <a:fillRect/>
          </a:stretch>
        </p:blipFill>
        <p:spPr>
          <a:xfrm>
            <a:off x="1149025" y="3912800"/>
            <a:ext cx="659200" cy="659200"/>
          </a:xfrm>
          <a:prstGeom prst="rect">
            <a:avLst/>
          </a:prstGeom>
          <a:noFill/>
          <a:ln>
            <a:noFill/>
          </a:ln>
        </p:spPr>
      </p:pic>
      <p:pic>
        <p:nvPicPr>
          <p:cNvPr id="303" name="Google Shape;303;p40"/>
          <p:cNvPicPr preferRelativeResize="0"/>
          <p:nvPr/>
        </p:nvPicPr>
        <p:blipFill>
          <a:blip r:embed="rId9">
            <a:alphaModFix/>
          </a:blip>
          <a:stretch>
            <a:fillRect/>
          </a:stretch>
        </p:blipFill>
        <p:spPr>
          <a:xfrm>
            <a:off x="1149025" y="3114325"/>
            <a:ext cx="659200" cy="659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Nunito"/>
                <a:ea typeface="Nunito"/>
                <a:cs typeface="Nunito"/>
                <a:sym typeface="Nunito"/>
              </a:rPr>
              <a:t>Aprendizaje de Máquina II - Clase 1 - Temario</a:t>
            </a:r>
            <a:endParaRPr sz="1200">
              <a:solidFill>
                <a:schemeClr val="lt1"/>
              </a:solidFill>
              <a:latin typeface="Nunito"/>
              <a:ea typeface="Nunito"/>
              <a:cs typeface="Nunito"/>
              <a:sym typeface="Nunito"/>
            </a:endParaRPr>
          </a:p>
        </p:txBody>
      </p:sp>
      <p:sp>
        <p:nvSpPr>
          <p:cNvPr id="81" name="Google Shape;81;p15"/>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419"/>
              <a:t>‹#›</a:t>
            </a:fld>
            <a:endParaRPr/>
          </a:p>
        </p:txBody>
      </p:sp>
      <p:sp>
        <p:nvSpPr>
          <p:cNvPr id="82" name="Google Shape;82;p15"/>
          <p:cNvSpPr txBox="1"/>
          <p:nvPr/>
        </p:nvSpPr>
        <p:spPr>
          <a:xfrm>
            <a:off x="311700" y="292850"/>
            <a:ext cx="7926300" cy="8010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419" sz="4200">
                <a:solidFill>
                  <a:srgbClr val="3E0D61"/>
                </a:solidFill>
                <a:latin typeface="Ubuntu"/>
                <a:ea typeface="Ubuntu"/>
                <a:cs typeface="Ubuntu"/>
                <a:sym typeface="Ubuntu"/>
              </a:rPr>
              <a:t>Temario</a:t>
            </a:r>
            <a:endParaRPr b="1" sz="4200">
              <a:solidFill>
                <a:srgbClr val="3E0D61"/>
              </a:solidFill>
              <a:latin typeface="Ubuntu"/>
              <a:ea typeface="Ubuntu"/>
              <a:cs typeface="Ubuntu"/>
              <a:sym typeface="Ubuntu"/>
            </a:endParaRPr>
          </a:p>
        </p:txBody>
      </p:sp>
      <p:sp>
        <p:nvSpPr>
          <p:cNvPr id="83" name="Google Shape;83;p15"/>
          <p:cNvSpPr txBox="1"/>
          <p:nvPr/>
        </p:nvSpPr>
        <p:spPr>
          <a:xfrm>
            <a:off x="311700" y="1228675"/>
            <a:ext cx="1649100" cy="3340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Nunito"/>
              <a:buChar char="➢"/>
            </a:pPr>
            <a:r>
              <a:rPr b="1" lang="es-419" sz="1800">
                <a:solidFill>
                  <a:schemeClr val="dk1"/>
                </a:solidFill>
                <a:latin typeface="Nunito"/>
                <a:ea typeface="Nunito"/>
                <a:cs typeface="Nunito"/>
                <a:sym typeface="Nunito"/>
              </a:rPr>
              <a:t>Clase 1</a:t>
            </a:r>
            <a:endParaRPr sz="1800">
              <a:solidFill>
                <a:schemeClr val="dk1"/>
              </a:solidFill>
              <a:latin typeface="Nunito"/>
              <a:ea typeface="Nunito"/>
              <a:cs typeface="Nunito"/>
              <a:sym typeface="Nunito"/>
            </a:endParaRPr>
          </a:p>
          <a:p>
            <a:pPr indent="-342900" lvl="0" marL="457200" rtl="0" algn="l">
              <a:lnSpc>
                <a:spcPct val="150000"/>
              </a:lnSpc>
              <a:spcBef>
                <a:spcPts val="0"/>
              </a:spcBef>
              <a:spcAft>
                <a:spcPts val="0"/>
              </a:spcAft>
              <a:buClr>
                <a:schemeClr val="dk1"/>
              </a:buClr>
              <a:buSzPts val="1800"/>
              <a:buFont typeface="Nunito"/>
              <a:buChar char="➢"/>
            </a:pPr>
            <a:r>
              <a:rPr lang="es-419" sz="1800">
                <a:solidFill>
                  <a:schemeClr val="dk1"/>
                </a:solidFill>
                <a:latin typeface="Nunito"/>
                <a:ea typeface="Nunito"/>
                <a:cs typeface="Nunito"/>
                <a:sym typeface="Nunito"/>
              </a:rPr>
              <a:t>Clase 2</a:t>
            </a:r>
            <a:endParaRPr sz="1800">
              <a:solidFill>
                <a:schemeClr val="dk1"/>
              </a:solidFill>
              <a:latin typeface="Nunito"/>
              <a:ea typeface="Nunito"/>
              <a:cs typeface="Nunito"/>
              <a:sym typeface="Nunito"/>
            </a:endParaRPr>
          </a:p>
          <a:p>
            <a:pPr indent="-342900" lvl="0" marL="457200" rtl="0" algn="l">
              <a:lnSpc>
                <a:spcPct val="150000"/>
              </a:lnSpc>
              <a:spcBef>
                <a:spcPts val="0"/>
              </a:spcBef>
              <a:spcAft>
                <a:spcPts val="0"/>
              </a:spcAft>
              <a:buClr>
                <a:schemeClr val="dk1"/>
              </a:buClr>
              <a:buSzPts val="1800"/>
              <a:buFont typeface="Nunito"/>
              <a:buChar char="➢"/>
            </a:pPr>
            <a:r>
              <a:rPr lang="es-419" sz="1800">
                <a:solidFill>
                  <a:schemeClr val="dk1"/>
                </a:solidFill>
                <a:latin typeface="Nunito"/>
                <a:ea typeface="Nunito"/>
                <a:cs typeface="Nunito"/>
                <a:sym typeface="Nunito"/>
              </a:rPr>
              <a:t>Clase 3</a:t>
            </a:r>
            <a:endParaRPr b="1" sz="1800">
              <a:solidFill>
                <a:schemeClr val="dk1"/>
              </a:solidFill>
              <a:latin typeface="Nunito"/>
              <a:ea typeface="Nunito"/>
              <a:cs typeface="Nunito"/>
              <a:sym typeface="Nunito"/>
            </a:endParaRPr>
          </a:p>
          <a:p>
            <a:pPr indent="-342900" lvl="0" marL="457200" rtl="0" algn="l">
              <a:lnSpc>
                <a:spcPct val="150000"/>
              </a:lnSpc>
              <a:spcBef>
                <a:spcPts val="0"/>
              </a:spcBef>
              <a:spcAft>
                <a:spcPts val="0"/>
              </a:spcAft>
              <a:buClr>
                <a:schemeClr val="dk1"/>
              </a:buClr>
              <a:buSzPts val="1800"/>
              <a:buFont typeface="Nunito"/>
              <a:buChar char="➢"/>
            </a:pPr>
            <a:r>
              <a:rPr lang="es-419" sz="1800">
                <a:solidFill>
                  <a:schemeClr val="dk1"/>
                </a:solidFill>
                <a:latin typeface="Nunito"/>
                <a:ea typeface="Nunito"/>
                <a:cs typeface="Nunito"/>
                <a:sym typeface="Nunito"/>
              </a:rPr>
              <a:t>Clase 4</a:t>
            </a:r>
            <a:endParaRPr sz="1800">
              <a:solidFill>
                <a:schemeClr val="dk1"/>
              </a:solidFill>
              <a:latin typeface="Nunito"/>
              <a:ea typeface="Nunito"/>
              <a:cs typeface="Nunito"/>
              <a:sym typeface="Nunito"/>
            </a:endParaRPr>
          </a:p>
          <a:p>
            <a:pPr indent="-342900" lvl="0" marL="457200" rtl="0" algn="l">
              <a:lnSpc>
                <a:spcPct val="150000"/>
              </a:lnSpc>
              <a:spcBef>
                <a:spcPts val="0"/>
              </a:spcBef>
              <a:spcAft>
                <a:spcPts val="0"/>
              </a:spcAft>
              <a:buClr>
                <a:schemeClr val="dk1"/>
              </a:buClr>
              <a:buSzPts val="1800"/>
              <a:buFont typeface="Nunito"/>
              <a:buChar char="➢"/>
            </a:pPr>
            <a:r>
              <a:rPr lang="es-419" sz="1800">
                <a:solidFill>
                  <a:schemeClr val="dk1"/>
                </a:solidFill>
                <a:latin typeface="Nunito"/>
                <a:ea typeface="Nunito"/>
                <a:cs typeface="Nunito"/>
                <a:sym typeface="Nunito"/>
              </a:rPr>
              <a:t>Clase 5</a:t>
            </a:r>
            <a:endParaRPr sz="1800">
              <a:solidFill>
                <a:schemeClr val="dk1"/>
              </a:solidFill>
              <a:latin typeface="Nunito"/>
              <a:ea typeface="Nunito"/>
              <a:cs typeface="Nunito"/>
              <a:sym typeface="Nunito"/>
            </a:endParaRPr>
          </a:p>
          <a:p>
            <a:pPr indent="-342900" lvl="0" marL="457200" rtl="0" algn="l">
              <a:lnSpc>
                <a:spcPct val="150000"/>
              </a:lnSpc>
              <a:spcBef>
                <a:spcPts val="0"/>
              </a:spcBef>
              <a:spcAft>
                <a:spcPts val="0"/>
              </a:spcAft>
              <a:buClr>
                <a:schemeClr val="dk1"/>
              </a:buClr>
              <a:buSzPts val="1800"/>
              <a:buFont typeface="Nunito"/>
              <a:buChar char="➢"/>
            </a:pPr>
            <a:r>
              <a:rPr lang="es-419" sz="1800">
                <a:solidFill>
                  <a:schemeClr val="dk1"/>
                </a:solidFill>
                <a:latin typeface="Nunito"/>
                <a:ea typeface="Nunito"/>
                <a:cs typeface="Nunito"/>
                <a:sym typeface="Nunito"/>
              </a:rPr>
              <a:t>Clase 6</a:t>
            </a:r>
            <a:endParaRPr sz="1800">
              <a:solidFill>
                <a:schemeClr val="dk1"/>
              </a:solidFill>
              <a:latin typeface="Nunito"/>
              <a:ea typeface="Nunito"/>
              <a:cs typeface="Nunito"/>
              <a:sym typeface="Nunito"/>
            </a:endParaRPr>
          </a:p>
          <a:p>
            <a:pPr indent="-342900" lvl="0" marL="457200" rtl="0" algn="l">
              <a:lnSpc>
                <a:spcPct val="150000"/>
              </a:lnSpc>
              <a:spcBef>
                <a:spcPts val="0"/>
              </a:spcBef>
              <a:spcAft>
                <a:spcPts val="0"/>
              </a:spcAft>
              <a:buClr>
                <a:schemeClr val="dk1"/>
              </a:buClr>
              <a:buSzPts val="1800"/>
              <a:buFont typeface="Nunito"/>
              <a:buChar char="➢"/>
            </a:pPr>
            <a:r>
              <a:rPr lang="es-419" sz="1800">
                <a:solidFill>
                  <a:schemeClr val="dk1"/>
                </a:solidFill>
                <a:latin typeface="Nunito"/>
                <a:ea typeface="Nunito"/>
                <a:cs typeface="Nunito"/>
                <a:sym typeface="Nunito"/>
              </a:rPr>
              <a:t>Clase 7</a:t>
            </a:r>
            <a:endParaRPr sz="1800">
              <a:solidFill>
                <a:schemeClr val="dk1"/>
              </a:solidFill>
              <a:latin typeface="Nunito"/>
              <a:ea typeface="Nunito"/>
              <a:cs typeface="Nunito"/>
              <a:sym typeface="Nunito"/>
            </a:endParaRPr>
          </a:p>
          <a:p>
            <a:pPr indent="-342900" lvl="0" marL="457200" rtl="0" algn="l">
              <a:lnSpc>
                <a:spcPct val="150000"/>
              </a:lnSpc>
              <a:spcBef>
                <a:spcPts val="0"/>
              </a:spcBef>
              <a:spcAft>
                <a:spcPts val="0"/>
              </a:spcAft>
              <a:buClr>
                <a:schemeClr val="dk1"/>
              </a:buClr>
              <a:buSzPts val="1800"/>
              <a:buFont typeface="Nunito"/>
              <a:buChar char="➢"/>
            </a:pPr>
            <a:r>
              <a:rPr lang="es-419" sz="1800">
                <a:solidFill>
                  <a:schemeClr val="dk1"/>
                </a:solidFill>
                <a:latin typeface="Nunito"/>
                <a:ea typeface="Nunito"/>
                <a:cs typeface="Nunito"/>
                <a:sym typeface="Nunito"/>
              </a:rPr>
              <a:t>Clase 8</a:t>
            </a:r>
            <a:endParaRPr sz="1800">
              <a:solidFill>
                <a:schemeClr val="dk1"/>
              </a:solidFill>
              <a:latin typeface="Nunito"/>
              <a:ea typeface="Nunito"/>
              <a:cs typeface="Nunito"/>
              <a:sym typeface="Nunito"/>
            </a:endParaRPr>
          </a:p>
        </p:txBody>
      </p:sp>
      <p:pic>
        <p:nvPicPr>
          <p:cNvPr id="84" name="Google Shape;84;p15"/>
          <p:cNvPicPr preferRelativeResize="0"/>
          <p:nvPr/>
        </p:nvPicPr>
        <p:blipFill>
          <a:blip r:embed="rId3">
            <a:alphaModFix/>
          </a:blip>
          <a:stretch>
            <a:fillRect/>
          </a:stretch>
        </p:blipFill>
        <p:spPr>
          <a:xfrm>
            <a:off x="6705600" y="1650238"/>
            <a:ext cx="2286000" cy="2286000"/>
          </a:xfrm>
          <a:prstGeom prst="rect">
            <a:avLst/>
          </a:prstGeom>
          <a:noFill/>
          <a:ln>
            <a:noFill/>
          </a:ln>
        </p:spPr>
      </p:pic>
      <p:sp>
        <p:nvSpPr>
          <p:cNvPr id="85" name="Google Shape;85;p15"/>
          <p:cNvSpPr txBox="1"/>
          <p:nvPr/>
        </p:nvSpPr>
        <p:spPr>
          <a:xfrm>
            <a:off x="2170800" y="1363000"/>
            <a:ext cx="4534800" cy="28605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1"/>
              </a:buClr>
              <a:buSzPts val="1000"/>
              <a:buFont typeface="Nunito"/>
              <a:buChar char="●"/>
            </a:pPr>
            <a:r>
              <a:rPr b="1" lang="es-419" sz="1000">
                <a:solidFill>
                  <a:schemeClr val="dk1"/>
                </a:solidFill>
                <a:latin typeface="Nunito"/>
                <a:ea typeface="Nunito"/>
                <a:cs typeface="Nunito"/>
                <a:sym typeface="Nunito"/>
              </a:rPr>
              <a:t>Optimización de Hiperparámetros + Ensambles</a:t>
            </a:r>
            <a:endParaRPr b="1" sz="1000">
              <a:solidFill>
                <a:schemeClr val="dk1"/>
              </a:solidFill>
              <a:latin typeface="Nunito"/>
              <a:ea typeface="Nunito"/>
              <a:cs typeface="Nunito"/>
              <a:sym typeface="Nunito"/>
            </a:endParaRPr>
          </a:p>
          <a:p>
            <a:pPr indent="-292100" lvl="0" marL="457200" rtl="0" algn="l">
              <a:lnSpc>
                <a:spcPct val="150000"/>
              </a:lnSpc>
              <a:spcBef>
                <a:spcPts val="0"/>
              </a:spcBef>
              <a:spcAft>
                <a:spcPts val="0"/>
              </a:spcAft>
              <a:buClr>
                <a:schemeClr val="dk1"/>
              </a:buClr>
              <a:buSzPts val="1000"/>
              <a:buFont typeface="Nunito"/>
              <a:buChar char="●"/>
            </a:pPr>
            <a:r>
              <a:rPr b="1" lang="es-419" sz="1000">
                <a:solidFill>
                  <a:schemeClr val="dk1"/>
                </a:solidFill>
                <a:latin typeface="Nunito"/>
                <a:ea typeface="Nunito"/>
                <a:cs typeface="Nunito"/>
                <a:sym typeface="Nunito"/>
              </a:rPr>
              <a:t>Cloud + MLOps</a:t>
            </a:r>
            <a:endParaRPr b="1" sz="1000">
              <a:solidFill>
                <a:schemeClr val="dk1"/>
              </a:solidFill>
              <a:latin typeface="Nunito"/>
              <a:ea typeface="Nunito"/>
              <a:cs typeface="Nunito"/>
              <a:sym typeface="Nunito"/>
            </a:endParaRPr>
          </a:p>
          <a:p>
            <a:pPr indent="-292100" lvl="0" marL="457200" rtl="0" algn="l">
              <a:lnSpc>
                <a:spcPct val="150000"/>
              </a:lnSpc>
              <a:spcBef>
                <a:spcPts val="0"/>
              </a:spcBef>
              <a:spcAft>
                <a:spcPts val="0"/>
              </a:spcAft>
              <a:buClr>
                <a:schemeClr val="dk1"/>
              </a:buClr>
              <a:buSzPts val="1000"/>
              <a:buFont typeface="Nunito"/>
              <a:buChar char="●"/>
            </a:pPr>
            <a:r>
              <a:rPr b="1" lang="es-419" sz="1000">
                <a:solidFill>
                  <a:schemeClr val="dk1"/>
                </a:solidFill>
                <a:latin typeface="Nunito"/>
                <a:ea typeface="Nunito"/>
                <a:cs typeface="Nunito"/>
                <a:sym typeface="Nunito"/>
              </a:rPr>
              <a:t>SQL</a:t>
            </a:r>
            <a:endParaRPr b="1" sz="1000">
              <a:solidFill>
                <a:schemeClr val="dk1"/>
              </a:solidFill>
              <a:latin typeface="Nunito"/>
              <a:ea typeface="Nunito"/>
              <a:cs typeface="Nunito"/>
              <a:sym typeface="Nunito"/>
            </a:endParaRPr>
          </a:p>
          <a:p>
            <a:pPr indent="-292100" lvl="0" marL="457200" rtl="0" algn="l">
              <a:lnSpc>
                <a:spcPct val="150000"/>
              </a:lnSpc>
              <a:spcBef>
                <a:spcPts val="0"/>
              </a:spcBef>
              <a:spcAft>
                <a:spcPts val="0"/>
              </a:spcAft>
              <a:buClr>
                <a:schemeClr val="dk1"/>
              </a:buClr>
              <a:buSzPts val="1000"/>
              <a:buFont typeface="Nunito"/>
              <a:buChar char="●"/>
            </a:pPr>
            <a:r>
              <a:rPr b="1" lang="es-419" sz="1000">
                <a:solidFill>
                  <a:schemeClr val="dk1"/>
                </a:solidFill>
                <a:latin typeface="Nunito"/>
                <a:ea typeface="Nunito"/>
                <a:cs typeface="Nunito"/>
                <a:sym typeface="Nunito"/>
              </a:rPr>
              <a:t>Pipeline E2E con Databricks</a:t>
            </a:r>
            <a:endParaRPr b="1" sz="1000">
              <a:solidFill>
                <a:schemeClr val="dk1"/>
              </a:solidFill>
              <a:latin typeface="Nunito"/>
              <a:ea typeface="Nunito"/>
              <a:cs typeface="Nunito"/>
              <a:sym typeface="Nunito"/>
            </a:endParaRPr>
          </a:p>
          <a:p>
            <a:pPr indent="0" lvl="0" marL="457200" rtl="0" algn="l">
              <a:lnSpc>
                <a:spcPct val="150000"/>
              </a:lnSpc>
              <a:spcBef>
                <a:spcPts val="1200"/>
              </a:spcBef>
              <a:spcAft>
                <a:spcPts val="0"/>
              </a:spcAft>
              <a:buNone/>
            </a:pPr>
            <a:r>
              <a:rPr b="1" lang="es-419" sz="1000">
                <a:solidFill>
                  <a:schemeClr val="dk1"/>
                </a:solidFill>
                <a:latin typeface="Nunito"/>
                <a:ea typeface="Nunito"/>
                <a:cs typeface="Nunito"/>
                <a:sym typeface="Nunito"/>
              </a:rPr>
              <a:t>Casos de Usos</a:t>
            </a:r>
            <a:endParaRPr b="1" sz="1000">
              <a:solidFill>
                <a:schemeClr val="dk1"/>
              </a:solidFill>
              <a:latin typeface="Nunito"/>
              <a:ea typeface="Nunito"/>
              <a:cs typeface="Nunito"/>
              <a:sym typeface="Nunito"/>
            </a:endParaRPr>
          </a:p>
          <a:p>
            <a:pPr indent="-292100" lvl="0" marL="457200" rtl="0" algn="l">
              <a:lnSpc>
                <a:spcPct val="150000"/>
              </a:lnSpc>
              <a:spcBef>
                <a:spcPts val="1200"/>
              </a:spcBef>
              <a:spcAft>
                <a:spcPts val="0"/>
              </a:spcAft>
              <a:buClr>
                <a:schemeClr val="dk1"/>
              </a:buClr>
              <a:buSzPts val="1000"/>
              <a:buFont typeface="Nunito"/>
              <a:buChar char="●"/>
            </a:pPr>
            <a:r>
              <a:rPr b="1" lang="es-419" sz="1000">
                <a:solidFill>
                  <a:schemeClr val="dk1"/>
                </a:solidFill>
                <a:latin typeface="Nunito"/>
                <a:ea typeface="Nunito"/>
                <a:cs typeface="Nunito"/>
                <a:sym typeface="Nunito"/>
              </a:rPr>
              <a:t>Clasificador de imágenes (Linux + BD + Storage)</a:t>
            </a:r>
            <a:endParaRPr b="1" sz="1000">
              <a:solidFill>
                <a:schemeClr val="dk1"/>
              </a:solidFill>
              <a:latin typeface="Nunito"/>
              <a:ea typeface="Nunito"/>
              <a:cs typeface="Nunito"/>
              <a:sym typeface="Nunito"/>
            </a:endParaRPr>
          </a:p>
          <a:p>
            <a:pPr indent="-292100" lvl="0" marL="457200" rtl="0" algn="l">
              <a:lnSpc>
                <a:spcPct val="150000"/>
              </a:lnSpc>
              <a:spcBef>
                <a:spcPts val="0"/>
              </a:spcBef>
              <a:spcAft>
                <a:spcPts val="0"/>
              </a:spcAft>
              <a:buClr>
                <a:schemeClr val="dk1"/>
              </a:buClr>
              <a:buSzPts val="1000"/>
              <a:buFont typeface="Nunito"/>
              <a:buChar char="●"/>
            </a:pPr>
            <a:r>
              <a:rPr b="1" lang="es-419" sz="1000">
                <a:solidFill>
                  <a:schemeClr val="dk1"/>
                </a:solidFill>
                <a:latin typeface="Nunito"/>
                <a:ea typeface="Nunito"/>
                <a:cs typeface="Nunito"/>
                <a:sym typeface="Nunito"/>
              </a:rPr>
              <a:t>Predictor de RTB (Lambda + DB )</a:t>
            </a:r>
            <a:endParaRPr sz="1800">
              <a:solidFill>
                <a:schemeClr val="dk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91" name="Google Shape;91;p16"/>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419"/>
              <a:t>‹#›</a:t>
            </a:fld>
            <a:endParaRPr/>
          </a:p>
        </p:txBody>
      </p:sp>
      <p:sp>
        <p:nvSpPr>
          <p:cNvPr id="92" name="Google Shape;92;p16"/>
          <p:cNvSpPr txBox="1"/>
          <p:nvPr/>
        </p:nvSpPr>
        <p:spPr>
          <a:xfrm>
            <a:off x="311700" y="292850"/>
            <a:ext cx="7926300" cy="919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es-419" sz="3600">
                <a:solidFill>
                  <a:srgbClr val="3E0D61"/>
                </a:solidFill>
                <a:latin typeface="Ubuntu"/>
                <a:ea typeface="Ubuntu"/>
                <a:cs typeface="Ubuntu"/>
                <a:sym typeface="Ubuntu"/>
              </a:rPr>
              <a:t>C</a:t>
            </a:r>
            <a:r>
              <a:rPr b="1" lang="es-419" sz="3600">
                <a:solidFill>
                  <a:srgbClr val="3E0D61"/>
                </a:solidFill>
                <a:latin typeface="Ubuntu"/>
                <a:ea typeface="Ubuntu"/>
                <a:cs typeface="Ubuntu"/>
                <a:sym typeface="Ubuntu"/>
              </a:rPr>
              <a:t>ontenidos de la Clase 1 </a:t>
            </a:r>
            <a:endParaRPr b="1" sz="3600">
              <a:solidFill>
                <a:srgbClr val="3E0D61"/>
              </a:solidFill>
              <a:latin typeface="Ubuntu"/>
              <a:ea typeface="Ubuntu"/>
              <a:cs typeface="Ubuntu"/>
              <a:sym typeface="Ubuntu"/>
            </a:endParaRPr>
          </a:p>
          <a:p>
            <a:pPr indent="457200" lvl="0" marL="0" rtl="0" algn="l">
              <a:spcBef>
                <a:spcPts val="0"/>
              </a:spcBef>
              <a:spcAft>
                <a:spcPts val="0"/>
              </a:spcAft>
              <a:buClr>
                <a:schemeClr val="dk1"/>
              </a:buClr>
              <a:buSzPts val="1100"/>
              <a:buFont typeface="Arial"/>
              <a:buNone/>
            </a:pPr>
            <a:r>
              <a:rPr b="1" lang="es-419" sz="1900">
                <a:solidFill>
                  <a:srgbClr val="3E0D61"/>
                </a:solidFill>
                <a:latin typeface="Ubuntu"/>
                <a:ea typeface="Ubuntu"/>
                <a:cs typeface="Ubuntu"/>
                <a:sym typeface="Ubuntu"/>
              </a:rPr>
              <a:t>Temas:</a:t>
            </a:r>
            <a:endParaRPr b="1" sz="1900">
              <a:solidFill>
                <a:srgbClr val="3E0D61"/>
              </a:solidFill>
              <a:latin typeface="Ubuntu"/>
              <a:ea typeface="Ubuntu"/>
              <a:cs typeface="Ubuntu"/>
              <a:sym typeface="Ubuntu"/>
            </a:endParaRPr>
          </a:p>
        </p:txBody>
      </p:sp>
      <p:sp>
        <p:nvSpPr>
          <p:cNvPr id="93" name="Google Shape;93;p16"/>
          <p:cNvSpPr txBox="1"/>
          <p:nvPr/>
        </p:nvSpPr>
        <p:spPr>
          <a:xfrm>
            <a:off x="1715675" y="1704400"/>
            <a:ext cx="5547300" cy="22893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Clr>
                <a:schemeClr val="dk1"/>
              </a:buClr>
              <a:buSzPts val="1800"/>
              <a:buFont typeface="Nunito"/>
              <a:buChar char="●"/>
            </a:pPr>
            <a:r>
              <a:rPr b="1" lang="es-419" sz="1800">
                <a:solidFill>
                  <a:schemeClr val="dk1"/>
                </a:solidFill>
                <a:latin typeface="Nunito"/>
                <a:ea typeface="Nunito"/>
                <a:cs typeface="Nunito"/>
                <a:sym typeface="Nunito"/>
              </a:rPr>
              <a:t>Tunning</a:t>
            </a:r>
            <a:endParaRPr b="1" sz="1800">
              <a:solidFill>
                <a:schemeClr val="dk1"/>
              </a:solidFill>
              <a:latin typeface="Nunito"/>
              <a:ea typeface="Nunito"/>
              <a:cs typeface="Nunito"/>
              <a:sym typeface="Nunito"/>
            </a:endParaRPr>
          </a:p>
          <a:p>
            <a:pPr indent="0" lvl="0" marL="0" rtl="0" algn="l">
              <a:lnSpc>
                <a:spcPct val="150000"/>
              </a:lnSpc>
              <a:spcBef>
                <a:spcPts val="1200"/>
              </a:spcBef>
              <a:spcAft>
                <a:spcPts val="0"/>
              </a:spcAft>
              <a:buNone/>
            </a:pPr>
            <a:r>
              <a:t/>
            </a:r>
            <a:endParaRPr b="1" sz="1800">
              <a:solidFill>
                <a:schemeClr val="dk1"/>
              </a:solidFill>
              <a:latin typeface="Nunito"/>
              <a:ea typeface="Nunito"/>
              <a:cs typeface="Nunito"/>
              <a:sym typeface="Nunito"/>
            </a:endParaRPr>
          </a:p>
          <a:p>
            <a:pPr indent="-342900" lvl="0" marL="457200" rtl="0" algn="l">
              <a:lnSpc>
                <a:spcPct val="150000"/>
              </a:lnSpc>
              <a:spcBef>
                <a:spcPts val="1200"/>
              </a:spcBef>
              <a:spcAft>
                <a:spcPts val="0"/>
              </a:spcAft>
              <a:buClr>
                <a:schemeClr val="dk1"/>
              </a:buClr>
              <a:buSzPts val="1800"/>
              <a:buFont typeface="Nunito"/>
              <a:buChar char="●"/>
            </a:pPr>
            <a:r>
              <a:rPr b="1" lang="es-419" sz="1800">
                <a:solidFill>
                  <a:schemeClr val="dk1"/>
                </a:solidFill>
                <a:latin typeface="Nunito"/>
                <a:ea typeface="Nunito"/>
                <a:cs typeface="Nunito"/>
                <a:sym typeface="Nunito"/>
              </a:rPr>
              <a:t>Ensambles</a:t>
            </a:r>
            <a:br>
              <a:rPr lang="es-419" sz="1800">
                <a:solidFill>
                  <a:schemeClr val="dk1"/>
                </a:solidFill>
                <a:latin typeface="Nunito"/>
                <a:ea typeface="Nunito"/>
                <a:cs typeface="Nunito"/>
                <a:sym typeface="Nunito"/>
              </a:rPr>
            </a:br>
            <a:endParaRPr>
              <a:solidFill>
                <a:schemeClr val="dk1"/>
              </a:solidFill>
              <a:latin typeface="Nunito"/>
              <a:ea typeface="Nunito"/>
              <a:cs typeface="Nunito"/>
              <a:sym typeface="Nunito"/>
            </a:endParaRPr>
          </a:p>
          <a:p>
            <a:pPr indent="0" lvl="0" marL="457200" rtl="0" algn="l">
              <a:lnSpc>
                <a:spcPct val="150000"/>
              </a:lnSpc>
              <a:spcBef>
                <a:spcPts val="1200"/>
              </a:spcBef>
              <a:spcAft>
                <a:spcPts val="1200"/>
              </a:spcAft>
              <a:buNone/>
            </a:pPr>
            <a:r>
              <a:t/>
            </a:r>
            <a:endParaRPr>
              <a:solidFill>
                <a:schemeClr val="dk1"/>
              </a:solidFill>
              <a:latin typeface="Nunito"/>
              <a:ea typeface="Nunito"/>
              <a:cs typeface="Nunito"/>
              <a:sym typeface="Nunito"/>
            </a:endParaRPr>
          </a:p>
        </p:txBody>
      </p:sp>
      <p:pic>
        <p:nvPicPr>
          <p:cNvPr id="94" name="Google Shape;94;p16"/>
          <p:cNvPicPr preferRelativeResize="0"/>
          <p:nvPr/>
        </p:nvPicPr>
        <p:blipFill>
          <a:blip r:embed="rId3">
            <a:alphaModFix/>
          </a:blip>
          <a:stretch>
            <a:fillRect/>
          </a:stretch>
        </p:blipFill>
        <p:spPr>
          <a:xfrm>
            <a:off x="6705600" y="1650238"/>
            <a:ext cx="2286000" cy="228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00" name="Google Shape;100;p17"/>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01" name="Google Shape;101;p17"/>
          <p:cNvSpPr txBox="1"/>
          <p:nvPr/>
        </p:nvSpPr>
        <p:spPr>
          <a:xfrm>
            <a:off x="104775" y="56350"/>
            <a:ext cx="7926300" cy="1086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Tuning</a:t>
            </a:r>
            <a:endParaRPr b="1" sz="1800">
              <a:solidFill>
                <a:srgbClr val="3E0D61"/>
              </a:solidFill>
              <a:latin typeface="Ubuntu"/>
              <a:ea typeface="Ubuntu"/>
              <a:cs typeface="Ubuntu"/>
              <a:sym typeface="Ubuntu"/>
            </a:endParaRPr>
          </a:p>
        </p:txBody>
      </p:sp>
      <p:sp>
        <p:nvSpPr>
          <p:cNvPr id="102" name="Google Shape;102;p17"/>
          <p:cNvSpPr txBox="1"/>
          <p:nvPr/>
        </p:nvSpPr>
        <p:spPr>
          <a:xfrm>
            <a:off x="308200" y="883275"/>
            <a:ext cx="8540700" cy="31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700">
                <a:latin typeface="Nunito"/>
                <a:ea typeface="Nunito"/>
                <a:cs typeface="Nunito"/>
                <a:sym typeface="Nunito"/>
              </a:rPr>
              <a:t>Conceptos</a:t>
            </a:r>
            <a:br>
              <a:rPr b="1" lang="es-419" sz="1700">
                <a:latin typeface="Nunito"/>
                <a:ea typeface="Nunito"/>
                <a:cs typeface="Nunito"/>
                <a:sym typeface="Nunito"/>
              </a:rPr>
            </a:br>
            <a:endParaRPr b="1" sz="15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Los hiperparámetros son las características externas de un modelo,  no se "aprenden", son valores que tiene que definirse cuando se implementa el modelo, antes de entrenarlo*</a:t>
            </a:r>
            <a:endParaRPr b="1" sz="13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Un ejemplo es el valor *k* en el algoritmo KNeighborsClassifier</a:t>
            </a:r>
            <a:endParaRPr b="1" sz="13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Los parámetros son las características internas de un modelo, son valores estimados a partir del entrenamiento con los datos. </a:t>
            </a:r>
            <a:endParaRPr b="1" sz="1300">
              <a:latin typeface="Nunito"/>
              <a:ea typeface="Nunito"/>
              <a:cs typeface="Nunito"/>
              <a:sym typeface="Nunito"/>
            </a:endParaRPr>
          </a:p>
          <a:p>
            <a:pPr indent="0" lvl="0" marL="457200" rtl="0" algn="l">
              <a:lnSpc>
                <a:spcPct val="100000"/>
              </a:lnSpc>
              <a:spcBef>
                <a:spcPts val="0"/>
              </a:spcBef>
              <a:spcAft>
                <a:spcPts val="0"/>
              </a:spcAft>
              <a:buNone/>
            </a:pPr>
            <a:r>
              <a:rPr b="1" lang="es-419" sz="1300">
                <a:latin typeface="Nunito"/>
                <a:ea typeface="Nunito"/>
                <a:cs typeface="Nunito"/>
                <a:sym typeface="Nunito"/>
              </a:rPr>
              <a:t>Un ejemplo son los *coeficientes* de una regresión lineal.</a:t>
            </a:r>
            <a:endParaRPr sz="1300">
              <a:latin typeface="Nunito"/>
              <a:ea typeface="Nunito"/>
              <a:cs typeface="Nunito"/>
              <a:sym typeface="Nunito"/>
            </a:endParaRPr>
          </a:p>
        </p:txBody>
      </p:sp>
      <p:pic>
        <p:nvPicPr>
          <p:cNvPr id="103" name="Google Shape;103;p17"/>
          <p:cNvPicPr preferRelativeResize="0"/>
          <p:nvPr/>
        </p:nvPicPr>
        <p:blipFill>
          <a:blip r:embed="rId3">
            <a:alphaModFix/>
          </a:blip>
          <a:stretch>
            <a:fillRect/>
          </a:stretch>
        </p:blipFill>
        <p:spPr>
          <a:xfrm>
            <a:off x="2295350" y="2918700"/>
            <a:ext cx="3545125" cy="147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09" name="Google Shape;109;p18"/>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10" name="Google Shape;110;p18"/>
          <p:cNvSpPr txBox="1"/>
          <p:nvPr/>
        </p:nvSpPr>
        <p:spPr>
          <a:xfrm>
            <a:off x="104775" y="56350"/>
            <a:ext cx="7926300" cy="1086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Tuning</a:t>
            </a:r>
            <a:endParaRPr b="1" sz="1800">
              <a:solidFill>
                <a:srgbClr val="3E0D61"/>
              </a:solidFill>
              <a:latin typeface="Ubuntu"/>
              <a:ea typeface="Ubuntu"/>
              <a:cs typeface="Ubuntu"/>
              <a:sym typeface="Ubuntu"/>
            </a:endParaRPr>
          </a:p>
        </p:txBody>
      </p:sp>
      <p:sp>
        <p:nvSpPr>
          <p:cNvPr id="111" name="Google Shape;111;p18"/>
          <p:cNvSpPr txBox="1"/>
          <p:nvPr/>
        </p:nvSpPr>
        <p:spPr>
          <a:xfrm>
            <a:off x="308200" y="883275"/>
            <a:ext cx="8540700" cy="31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700">
                <a:latin typeface="Nunito"/>
                <a:ea typeface="Nunito"/>
                <a:cs typeface="Nunito"/>
                <a:sym typeface="Nunito"/>
              </a:rPr>
              <a:t>Conceptos</a:t>
            </a:r>
            <a:endParaRPr b="1" sz="17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5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b="1" lang="es-419" sz="1300">
                <a:solidFill>
                  <a:schemeClr val="dk1"/>
                </a:solidFill>
                <a:latin typeface="Nunito"/>
                <a:ea typeface="Nunito"/>
                <a:cs typeface="Nunito"/>
                <a:sym typeface="Nunito"/>
              </a:rPr>
              <a:t>No podemos saber a priori cuáles son los mejores valores de los hiperparámetros del modelo para resolver un problema determinado.</a:t>
            </a:r>
            <a:endParaRPr b="1"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b="1" lang="es-419" sz="1300">
                <a:solidFill>
                  <a:schemeClr val="dk1"/>
                </a:solidFill>
                <a:latin typeface="Nunito"/>
                <a:ea typeface="Nunito"/>
                <a:cs typeface="Nunito"/>
                <a:sym typeface="Nunito"/>
              </a:rPr>
              <a:t>Además, mientras una configuración específica de hiperparámetros genera una buena performance del modelo para un determinado dataset, en otro similar quizá ya no lo es.</a:t>
            </a:r>
            <a:endParaRPr b="1" sz="1300">
              <a:solidFill>
                <a:schemeClr val="dk1"/>
              </a:solidFill>
              <a:latin typeface="Nunito"/>
              <a:ea typeface="Nunito"/>
              <a:cs typeface="Nunito"/>
              <a:sym typeface="Nunito"/>
            </a:endParaRPr>
          </a:p>
          <a:p>
            <a:pPr indent="0" lvl="0" marL="457200" rtl="0" algn="l">
              <a:spcBef>
                <a:spcPts val="0"/>
              </a:spcBef>
              <a:spcAft>
                <a:spcPts val="0"/>
              </a:spcAft>
              <a:buNone/>
            </a:pPr>
            <a:r>
              <a:rPr b="1" lang="es-419" sz="1300">
                <a:solidFill>
                  <a:schemeClr val="dk1"/>
                </a:solidFill>
                <a:latin typeface="Nunito"/>
                <a:ea typeface="Nunito"/>
                <a:cs typeface="Nunito"/>
                <a:sym typeface="Nunito"/>
              </a:rPr>
              <a:t>Por lo tanto, la optimización o ajuste de los hiperparámetros, hyperparameters tuning, es decir, la selección de un conjunto óptimo de valores para los hiperparametros es una parte esencial del machine learning.</a:t>
            </a:r>
            <a:endParaRPr b="1" sz="1300">
              <a:latin typeface="Nunito"/>
              <a:ea typeface="Nunito"/>
              <a:cs typeface="Nunito"/>
              <a:sym typeface="Nunito"/>
            </a:endParaRPr>
          </a:p>
          <a:p>
            <a:pPr indent="0" lvl="0" marL="457200" rtl="0" algn="l">
              <a:lnSpc>
                <a:spcPct val="100000"/>
              </a:lnSpc>
              <a:spcBef>
                <a:spcPts val="0"/>
              </a:spcBef>
              <a:spcAft>
                <a:spcPts val="0"/>
              </a:spcAft>
              <a:buNone/>
            </a:pPr>
            <a:r>
              <a:rPr b="1" lang="es-419" sz="1300">
                <a:latin typeface="Nunito"/>
                <a:ea typeface="Nunito"/>
                <a:cs typeface="Nunito"/>
                <a:sym typeface="Nunito"/>
              </a:rPr>
              <a:t>Pero los modelos pueden tener muchos hiperparámetros, y encontrar la mejor combinación nos lleva a un problema de búsqueda de información</a:t>
            </a:r>
            <a:endParaRPr b="1" sz="13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17" name="Google Shape;117;p19"/>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18" name="Google Shape;118;p19"/>
          <p:cNvSpPr txBox="1"/>
          <p:nvPr/>
        </p:nvSpPr>
        <p:spPr>
          <a:xfrm>
            <a:off x="104775" y="56350"/>
            <a:ext cx="7926300" cy="1086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Tuning</a:t>
            </a:r>
            <a:endParaRPr b="1" sz="1800">
              <a:solidFill>
                <a:srgbClr val="3E0D61"/>
              </a:solidFill>
              <a:latin typeface="Ubuntu"/>
              <a:ea typeface="Ubuntu"/>
              <a:cs typeface="Ubuntu"/>
              <a:sym typeface="Ubuntu"/>
            </a:endParaRPr>
          </a:p>
        </p:txBody>
      </p:sp>
      <p:sp>
        <p:nvSpPr>
          <p:cNvPr id="119" name="Google Shape;119;p19"/>
          <p:cNvSpPr txBox="1"/>
          <p:nvPr/>
        </p:nvSpPr>
        <p:spPr>
          <a:xfrm>
            <a:off x="308200" y="883275"/>
            <a:ext cx="8540700" cy="31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700">
                <a:latin typeface="Nunito"/>
                <a:ea typeface="Nunito"/>
                <a:cs typeface="Nunito"/>
                <a:sym typeface="Nunito"/>
              </a:rPr>
              <a:t>Conceptos</a:t>
            </a:r>
            <a:endParaRPr b="1" sz="1700">
              <a:latin typeface="Nunito"/>
              <a:ea typeface="Nunito"/>
              <a:cs typeface="Nunito"/>
              <a:sym typeface="Nunito"/>
            </a:endParaRPr>
          </a:p>
          <a:p>
            <a:pPr indent="0" lvl="0" marL="0" rtl="0" algn="l">
              <a:spcBef>
                <a:spcPts val="0"/>
              </a:spcBef>
              <a:spcAft>
                <a:spcPts val="0"/>
              </a:spcAft>
              <a:buNone/>
            </a:pPr>
            <a:r>
              <a:t/>
            </a:r>
            <a:endParaRPr b="1" sz="1700">
              <a:latin typeface="Nunito"/>
              <a:ea typeface="Nunito"/>
              <a:cs typeface="Nunito"/>
              <a:sym typeface="Nunito"/>
            </a:endParaRPr>
          </a:p>
          <a:p>
            <a:pPr indent="0" lvl="0" marL="0" rtl="0" algn="l">
              <a:lnSpc>
                <a:spcPct val="100000"/>
              </a:lnSpc>
              <a:spcBef>
                <a:spcPts val="0"/>
              </a:spcBef>
              <a:spcAft>
                <a:spcPts val="0"/>
              </a:spcAft>
              <a:buNone/>
            </a:pPr>
            <a:r>
              <a:t/>
            </a:r>
            <a:endParaRPr b="1" sz="1300">
              <a:latin typeface="Nunito"/>
              <a:ea typeface="Nunito"/>
              <a:cs typeface="Nunito"/>
              <a:sym typeface="Nunito"/>
            </a:endParaRPr>
          </a:p>
        </p:txBody>
      </p:sp>
      <p:pic>
        <p:nvPicPr>
          <p:cNvPr id="120" name="Google Shape;120;p19"/>
          <p:cNvPicPr preferRelativeResize="0"/>
          <p:nvPr/>
        </p:nvPicPr>
        <p:blipFill>
          <a:blip r:embed="rId3">
            <a:alphaModFix/>
          </a:blip>
          <a:stretch>
            <a:fillRect/>
          </a:stretch>
        </p:blipFill>
        <p:spPr>
          <a:xfrm>
            <a:off x="1580763" y="1245538"/>
            <a:ext cx="5438775" cy="2867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26" name="Google Shape;126;p20"/>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27" name="Google Shape;127;p20"/>
          <p:cNvSpPr txBox="1"/>
          <p:nvPr/>
        </p:nvSpPr>
        <p:spPr>
          <a:xfrm>
            <a:off x="104775" y="56350"/>
            <a:ext cx="7926300" cy="1086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Tuning</a:t>
            </a:r>
            <a:endParaRPr b="1" sz="1800">
              <a:solidFill>
                <a:srgbClr val="3E0D61"/>
              </a:solidFill>
              <a:latin typeface="Ubuntu"/>
              <a:ea typeface="Ubuntu"/>
              <a:cs typeface="Ubuntu"/>
              <a:sym typeface="Ubuntu"/>
            </a:endParaRPr>
          </a:p>
        </p:txBody>
      </p:sp>
      <p:sp>
        <p:nvSpPr>
          <p:cNvPr id="128" name="Google Shape;128;p20"/>
          <p:cNvSpPr txBox="1"/>
          <p:nvPr/>
        </p:nvSpPr>
        <p:spPr>
          <a:xfrm>
            <a:off x="308200" y="883275"/>
            <a:ext cx="8540700" cy="31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700">
                <a:latin typeface="Nunito"/>
                <a:ea typeface="Nunito"/>
                <a:cs typeface="Nunito"/>
                <a:sym typeface="Nunito"/>
              </a:rPr>
              <a:t>Cross validation</a:t>
            </a:r>
            <a:br>
              <a:rPr b="1" lang="es-419" sz="1700">
                <a:latin typeface="Nunito"/>
                <a:ea typeface="Nunito"/>
                <a:cs typeface="Nunito"/>
                <a:sym typeface="Nunito"/>
              </a:rPr>
            </a:br>
            <a:endParaRPr b="1" sz="15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Se separa la data de en train, </a:t>
            </a:r>
            <a:r>
              <a:rPr b="1" lang="es-419" sz="1300">
                <a:latin typeface="Nunito"/>
                <a:ea typeface="Nunito"/>
                <a:cs typeface="Nunito"/>
                <a:sym typeface="Nunito"/>
              </a:rPr>
              <a:t>validación</a:t>
            </a:r>
            <a:r>
              <a:rPr b="1" lang="es-419" sz="1300">
                <a:latin typeface="Nunito"/>
                <a:ea typeface="Nunito"/>
                <a:cs typeface="Nunito"/>
                <a:sym typeface="Nunito"/>
              </a:rPr>
              <a:t> y test</a:t>
            </a:r>
            <a:endParaRPr b="1" sz="13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Se entrena con cada fold y se </a:t>
            </a:r>
            <a:r>
              <a:rPr b="1" lang="es-419" sz="1300">
                <a:latin typeface="Nunito"/>
                <a:ea typeface="Nunito"/>
                <a:cs typeface="Nunito"/>
                <a:sym typeface="Nunito"/>
              </a:rPr>
              <a:t>evalúa</a:t>
            </a:r>
            <a:r>
              <a:rPr b="1" lang="es-419" sz="1300">
                <a:latin typeface="Nunito"/>
                <a:ea typeface="Nunito"/>
                <a:cs typeface="Nunito"/>
                <a:sym typeface="Nunito"/>
              </a:rPr>
              <a:t> en </a:t>
            </a:r>
            <a:r>
              <a:rPr b="1" lang="es-419" sz="1300">
                <a:latin typeface="Nunito"/>
                <a:ea typeface="Nunito"/>
                <a:cs typeface="Nunito"/>
                <a:sym typeface="Nunito"/>
              </a:rPr>
              <a:t>validación</a:t>
            </a:r>
            <a:endParaRPr b="1" sz="13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El mejor modelo en </a:t>
            </a:r>
            <a:r>
              <a:rPr b="1" lang="es-419" sz="1300">
                <a:latin typeface="Nunito"/>
                <a:ea typeface="Nunito"/>
                <a:cs typeface="Nunito"/>
                <a:sym typeface="Nunito"/>
              </a:rPr>
              <a:t>validación</a:t>
            </a:r>
            <a:r>
              <a:rPr b="1" lang="es-419" sz="1300">
                <a:latin typeface="Nunito"/>
                <a:ea typeface="Nunito"/>
                <a:cs typeface="Nunito"/>
                <a:sym typeface="Nunito"/>
              </a:rPr>
              <a:t> se </a:t>
            </a:r>
            <a:r>
              <a:rPr b="1" lang="es-419" sz="1300">
                <a:latin typeface="Nunito"/>
                <a:ea typeface="Nunito"/>
                <a:cs typeface="Nunito"/>
                <a:sym typeface="Nunito"/>
              </a:rPr>
              <a:t>evalúa</a:t>
            </a:r>
            <a:r>
              <a:rPr b="1" lang="es-419" sz="1300">
                <a:latin typeface="Nunito"/>
                <a:ea typeface="Nunito"/>
                <a:cs typeface="Nunito"/>
                <a:sym typeface="Nunito"/>
              </a:rPr>
              <a:t> en test para reportar</a:t>
            </a:r>
            <a:endParaRPr sz="1300">
              <a:latin typeface="Nunito"/>
              <a:ea typeface="Nunito"/>
              <a:cs typeface="Nunito"/>
              <a:sym typeface="Nunito"/>
            </a:endParaRPr>
          </a:p>
        </p:txBody>
      </p:sp>
      <p:pic>
        <p:nvPicPr>
          <p:cNvPr id="129" name="Google Shape;129;p20"/>
          <p:cNvPicPr preferRelativeResize="0"/>
          <p:nvPr/>
        </p:nvPicPr>
        <p:blipFill>
          <a:blip r:embed="rId3">
            <a:alphaModFix/>
          </a:blip>
          <a:stretch>
            <a:fillRect/>
          </a:stretch>
        </p:blipFill>
        <p:spPr>
          <a:xfrm>
            <a:off x="2300725" y="2478776"/>
            <a:ext cx="3534397" cy="1920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2300725" y="2240875"/>
            <a:ext cx="3534400" cy="2194425"/>
          </a:xfrm>
          <a:prstGeom prst="rect">
            <a:avLst/>
          </a:prstGeom>
          <a:noFill/>
          <a:ln>
            <a:noFill/>
          </a:ln>
        </p:spPr>
      </p:pic>
      <p:sp>
        <p:nvSpPr>
          <p:cNvPr id="135" name="Google Shape;135;p21"/>
          <p:cNvSpPr/>
          <p:nvPr/>
        </p:nvSpPr>
        <p:spPr>
          <a:xfrm>
            <a:off x="6550" y="4812400"/>
            <a:ext cx="9144000" cy="331200"/>
          </a:xfrm>
          <a:prstGeom prst="rect">
            <a:avLst/>
          </a:prstGeom>
          <a:solidFill>
            <a:srgbClr val="3E0D61"/>
          </a:solidFill>
          <a:ln cap="flat" cmpd="sng" w="9525">
            <a:solidFill>
              <a:srgbClr val="3E0D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lt1"/>
                </a:solidFill>
                <a:latin typeface="Nunito"/>
                <a:ea typeface="Nunito"/>
                <a:cs typeface="Nunito"/>
                <a:sym typeface="Nunito"/>
              </a:rPr>
              <a:t>Aprendizaje de Máquina II - Clase 1</a:t>
            </a:r>
            <a:endParaRPr sz="1200">
              <a:solidFill>
                <a:schemeClr val="lt1"/>
              </a:solidFill>
              <a:latin typeface="Nunito"/>
              <a:ea typeface="Nunito"/>
              <a:cs typeface="Nunito"/>
              <a:sym typeface="Nunito"/>
            </a:endParaRPr>
          </a:p>
        </p:txBody>
      </p:sp>
      <p:sp>
        <p:nvSpPr>
          <p:cNvPr id="136" name="Google Shape;136;p21"/>
          <p:cNvSpPr txBox="1"/>
          <p:nvPr>
            <p:ph idx="12" type="sldNum"/>
          </p:nvPr>
        </p:nvSpPr>
        <p:spPr>
          <a:xfrm>
            <a:off x="8595300" y="4841898"/>
            <a:ext cx="548700" cy="3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018"/>
              <a:buNone/>
            </a:pPr>
            <a:fld id="{00000000-1234-1234-1234-123412341234}" type="slidenum">
              <a:rPr lang="es-419"/>
              <a:t>‹#›</a:t>
            </a:fld>
            <a:endParaRPr/>
          </a:p>
        </p:txBody>
      </p:sp>
      <p:sp>
        <p:nvSpPr>
          <p:cNvPr id="137" name="Google Shape;137;p21"/>
          <p:cNvSpPr txBox="1"/>
          <p:nvPr/>
        </p:nvSpPr>
        <p:spPr>
          <a:xfrm>
            <a:off x="104775" y="56350"/>
            <a:ext cx="7926300" cy="1086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600">
                <a:solidFill>
                  <a:srgbClr val="3E0D61"/>
                </a:solidFill>
                <a:latin typeface="Ubuntu"/>
                <a:ea typeface="Ubuntu"/>
                <a:cs typeface="Ubuntu"/>
                <a:sym typeface="Ubuntu"/>
              </a:rPr>
              <a:t>Tuning</a:t>
            </a:r>
            <a:endParaRPr b="1" sz="1800">
              <a:solidFill>
                <a:srgbClr val="3E0D61"/>
              </a:solidFill>
              <a:latin typeface="Ubuntu"/>
              <a:ea typeface="Ubuntu"/>
              <a:cs typeface="Ubuntu"/>
              <a:sym typeface="Ubuntu"/>
            </a:endParaRPr>
          </a:p>
        </p:txBody>
      </p:sp>
      <p:sp>
        <p:nvSpPr>
          <p:cNvPr id="138" name="Google Shape;138;p21"/>
          <p:cNvSpPr txBox="1"/>
          <p:nvPr/>
        </p:nvSpPr>
        <p:spPr>
          <a:xfrm>
            <a:off x="308200" y="883275"/>
            <a:ext cx="8540700" cy="31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700">
                <a:latin typeface="Nunito"/>
                <a:ea typeface="Nunito"/>
                <a:cs typeface="Nunito"/>
                <a:sym typeface="Nunito"/>
              </a:rPr>
              <a:t>Search de hiperparametros</a:t>
            </a:r>
            <a:br>
              <a:rPr b="1" lang="es-419" sz="1700">
                <a:latin typeface="Nunito"/>
                <a:ea typeface="Nunito"/>
                <a:cs typeface="Nunito"/>
                <a:sym typeface="Nunito"/>
              </a:rPr>
            </a:br>
            <a:endParaRPr b="1" sz="13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Grid search, se </a:t>
            </a:r>
            <a:r>
              <a:rPr b="1" lang="es-419" sz="1300">
                <a:latin typeface="Nunito"/>
                <a:ea typeface="Nunito"/>
                <a:cs typeface="Nunito"/>
                <a:sym typeface="Nunito"/>
              </a:rPr>
              <a:t>evalúan</a:t>
            </a:r>
            <a:r>
              <a:rPr b="1" lang="es-419" sz="1300">
                <a:latin typeface="Nunito"/>
                <a:ea typeface="Nunito"/>
                <a:cs typeface="Nunito"/>
                <a:sym typeface="Nunito"/>
              </a:rPr>
              <a:t> todas las combinaciones de hiperparametros posibles</a:t>
            </a:r>
            <a:endParaRPr b="1" sz="13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Random search, se </a:t>
            </a:r>
            <a:r>
              <a:rPr b="1" lang="es-419" sz="1300">
                <a:latin typeface="Nunito"/>
                <a:ea typeface="Nunito"/>
                <a:cs typeface="Nunito"/>
                <a:sym typeface="Nunito"/>
              </a:rPr>
              <a:t>evalúa</a:t>
            </a:r>
            <a:r>
              <a:rPr b="1" lang="es-419" sz="1300">
                <a:latin typeface="Nunito"/>
                <a:ea typeface="Nunito"/>
                <a:cs typeface="Nunito"/>
                <a:sym typeface="Nunito"/>
              </a:rPr>
              <a:t> un número de combinaciones random</a:t>
            </a:r>
            <a:endParaRPr b="1" sz="1300">
              <a:latin typeface="Nunito"/>
              <a:ea typeface="Nunito"/>
              <a:cs typeface="Nunito"/>
              <a:sym typeface="Nunito"/>
            </a:endParaRPr>
          </a:p>
          <a:p>
            <a:pPr indent="-311150" lvl="0" marL="457200" rtl="0" algn="l">
              <a:lnSpc>
                <a:spcPct val="100000"/>
              </a:lnSpc>
              <a:spcBef>
                <a:spcPts val="0"/>
              </a:spcBef>
              <a:spcAft>
                <a:spcPts val="0"/>
              </a:spcAft>
              <a:buSzPts val="1300"/>
              <a:buFont typeface="Nunito"/>
              <a:buChar char="●"/>
            </a:pPr>
            <a:r>
              <a:rPr b="1" lang="es-419" sz="1300">
                <a:latin typeface="Nunito"/>
                <a:ea typeface="Nunito"/>
                <a:cs typeface="Nunito"/>
                <a:sym typeface="Nunito"/>
              </a:rPr>
              <a:t>Bayesian search, cada punto tiene en cuenta el punto anterior</a:t>
            </a:r>
            <a:endParaRPr b="1" sz="13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